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4"/>
  </p:notesMasterIdLst>
  <p:sldIdLst>
    <p:sldId id="399" r:id="rId2"/>
    <p:sldId id="444" r:id="rId3"/>
    <p:sldId id="445" r:id="rId4"/>
    <p:sldId id="650" r:id="rId5"/>
    <p:sldId id="660" r:id="rId6"/>
    <p:sldId id="546" r:id="rId7"/>
    <p:sldId id="661" r:id="rId8"/>
    <p:sldId id="662" r:id="rId9"/>
    <p:sldId id="663" r:id="rId10"/>
    <p:sldId id="664" r:id="rId11"/>
    <p:sldId id="665" r:id="rId12"/>
    <p:sldId id="666" r:id="rId13"/>
    <p:sldId id="667" r:id="rId14"/>
    <p:sldId id="668" r:id="rId15"/>
    <p:sldId id="669" r:id="rId16"/>
    <p:sldId id="670" r:id="rId17"/>
    <p:sldId id="671" r:id="rId18"/>
    <p:sldId id="672" r:id="rId19"/>
    <p:sldId id="673" r:id="rId20"/>
    <p:sldId id="674" r:id="rId21"/>
    <p:sldId id="675" r:id="rId22"/>
    <p:sldId id="676" r:id="rId23"/>
    <p:sldId id="677" r:id="rId24"/>
    <p:sldId id="678" r:id="rId25"/>
    <p:sldId id="679" r:id="rId26"/>
    <p:sldId id="680" r:id="rId27"/>
    <p:sldId id="681" r:id="rId28"/>
    <p:sldId id="682" r:id="rId29"/>
    <p:sldId id="683" r:id="rId30"/>
    <p:sldId id="684" r:id="rId31"/>
    <p:sldId id="686" r:id="rId32"/>
    <p:sldId id="687" r:id="rId33"/>
    <p:sldId id="688" r:id="rId34"/>
    <p:sldId id="689" r:id="rId35"/>
    <p:sldId id="579" r:id="rId36"/>
    <p:sldId id="543" r:id="rId37"/>
    <p:sldId id="620" r:id="rId38"/>
    <p:sldId id="621" r:id="rId39"/>
    <p:sldId id="653" r:id="rId40"/>
    <p:sldId id="654" r:id="rId41"/>
    <p:sldId id="655" r:id="rId42"/>
    <p:sldId id="656" r:id="rId43"/>
    <p:sldId id="657" r:id="rId44"/>
    <p:sldId id="658" r:id="rId45"/>
    <p:sldId id="659" r:id="rId46"/>
    <p:sldId id="622" r:id="rId47"/>
    <p:sldId id="623" r:id="rId48"/>
    <p:sldId id="624" r:id="rId49"/>
    <p:sldId id="625" r:id="rId50"/>
    <p:sldId id="626" r:id="rId51"/>
    <p:sldId id="627" r:id="rId52"/>
    <p:sldId id="628" r:id="rId53"/>
    <p:sldId id="629" r:id="rId54"/>
    <p:sldId id="630" r:id="rId55"/>
    <p:sldId id="631" r:id="rId56"/>
    <p:sldId id="632" r:id="rId57"/>
    <p:sldId id="633" r:id="rId58"/>
    <p:sldId id="634" r:id="rId59"/>
    <p:sldId id="635" r:id="rId60"/>
    <p:sldId id="636" r:id="rId61"/>
    <p:sldId id="637" r:id="rId62"/>
    <p:sldId id="638" r:id="rId63"/>
    <p:sldId id="639" r:id="rId64"/>
    <p:sldId id="640" r:id="rId65"/>
    <p:sldId id="641" r:id="rId66"/>
    <p:sldId id="642" r:id="rId67"/>
    <p:sldId id="643" r:id="rId68"/>
    <p:sldId id="651" r:id="rId69"/>
    <p:sldId id="652" r:id="rId70"/>
    <p:sldId id="644" r:id="rId71"/>
    <p:sldId id="645" r:id="rId72"/>
    <p:sldId id="646" r:id="rId73"/>
    <p:sldId id="647" r:id="rId74"/>
    <p:sldId id="648" r:id="rId75"/>
    <p:sldId id="649" r:id="rId76"/>
    <p:sldId id="607" r:id="rId77"/>
    <p:sldId id="690" r:id="rId78"/>
    <p:sldId id="691" r:id="rId79"/>
    <p:sldId id="692" r:id="rId80"/>
    <p:sldId id="693" r:id="rId81"/>
    <p:sldId id="609" r:id="rId82"/>
    <p:sldId id="610" r:id="rId83"/>
    <p:sldId id="611" r:id="rId84"/>
    <p:sldId id="612" r:id="rId85"/>
    <p:sldId id="613" r:id="rId86"/>
    <p:sldId id="614" r:id="rId87"/>
    <p:sldId id="615" r:id="rId88"/>
    <p:sldId id="616" r:id="rId89"/>
    <p:sldId id="617" r:id="rId90"/>
    <p:sldId id="618" r:id="rId91"/>
    <p:sldId id="619" r:id="rId92"/>
    <p:sldId id="694"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31" autoAdjust="0"/>
    <p:restoredTop sz="94660"/>
  </p:normalViewPr>
  <p:slideViewPr>
    <p:cSldViewPr snapToGrid="0">
      <p:cViewPr varScale="1">
        <p:scale>
          <a:sx n="171" d="100"/>
          <a:sy n="171" d="100"/>
        </p:scale>
        <p:origin x="138"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image" Target="../media/image9.wmf"/><Relationship Id="rId4"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400BC0-55BC-46F5-8F73-F45F7D45D071}" type="datetimeFigureOut">
              <a:rPr lang="en-US" smtClean="0"/>
              <a:t>1/25/2017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F7B984-9EB0-4360-AAD1-21D3DCF68006}" type="slidenum">
              <a:rPr lang="en-US" smtClean="0"/>
              <a:t>‹#›</a:t>
            </a:fld>
            <a:endParaRPr lang="en-US"/>
          </a:p>
        </p:txBody>
      </p:sp>
    </p:spTree>
    <p:extLst>
      <p:ext uri="{BB962C8B-B14F-4D97-AF65-F5344CB8AC3E}">
        <p14:creationId xmlns:p14="http://schemas.microsoft.com/office/powerpoint/2010/main" val="134401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10</a:t>
            </a:fld>
            <a:endParaRPr lang="en-US"/>
          </a:p>
        </p:txBody>
      </p:sp>
    </p:spTree>
    <p:extLst>
      <p:ext uri="{BB962C8B-B14F-4D97-AF65-F5344CB8AC3E}">
        <p14:creationId xmlns:p14="http://schemas.microsoft.com/office/powerpoint/2010/main" val="816849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791768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480912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63BF2EE7-CCFC-4723-8FFE-334556110D0E}" type="slidenum">
              <a:rPr lang="en-US" sz="1100" b="1">
                <a:solidFill>
                  <a:prstClr val="black"/>
                </a:solidFill>
                <a:latin typeface="Times New Roman" pitchFamily="18" charset="0"/>
              </a:rPr>
              <a:pPr eaLnBrk="0" fontAlgn="base" hangingPunct="0">
                <a:spcBef>
                  <a:spcPct val="0"/>
                </a:spcBef>
                <a:spcAft>
                  <a:spcPct val="0"/>
                </a:spcAft>
              </a:pPr>
              <a:t>22</a:t>
            </a:fld>
            <a:endParaRPr lang="en-US" sz="1100" b="1" dirty="0">
              <a:solidFill>
                <a:prstClr val="black"/>
              </a:solidFill>
              <a:latin typeface="Times New Roman" pitchFamily="18"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normAutofit/>
          </a:bodyPr>
          <a:lstStyle/>
          <a:p>
            <a:endParaRPr lang="en-US" dirty="0" smtClean="0"/>
          </a:p>
        </p:txBody>
      </p:sp>
    </p:spTree>
    <p:extLst>
      <p:ext uri="{BB962C8B-B14F-4D97-AF65-F5344CB8AC3E}">
        <p14:creationId xmlns:p14="http://schemas.microsoft.com/office/powerpoint/2010/main" val="61049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noFill/>
          <a:ln/>
        </p:spPr>
        <p:txBody>
          <a:bodyPr/>
          <a:lstStyle/>
          <a:p>
            <a:endParaRPr lang="en-US" dirty="0" smtClean="0">
              <a:latin typeface="Arial" pitchFamily="34" charset="0"/>
            </a:endParaRPr>
          </a:p>
        </p:txBody>
      </p:sp>
    </p:spTree>
    <p:extLst>
      <p:ext uri="{BB962C8B-B14F-4D97-AF65-F5344CB8AC3E}">
        <p14:creationId xmlns:p14="http://schemas.microsoft.com/office/powerpoint/2010/main" val="8713177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p:spPr>
        <p:txBody>
          <a:bodyPr/>
          <a:lstStyle/>
          <a:p>
            <a:endParaRPr lang="en-US" smtClean="0">
              <a:latin typeface="Arial" pitchFamily="34" charset="0"/>
            </a:endParaRPr>
          </a:p>
        </p:txBody>
      </p:sp>
    </p:spTree>
    <p:extLst>
      <p:ext uri="{BB962C8B-B14F-4D97-AF65-F5344CB8AC3E}">
        <p14:creationId xmlns:p14="http://schemas.microsoft.com/office/powerpoint/2010/main" val="8147684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832"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25</a:t>
            </a:fld>
            <a:endParaRPr lang="en-US"/>
          </a:p>
        </p:txBody>
      </p:sp>
    </p:spTree>
    <p:extLst>
      <p:ext uri="{BB962C8B-B14F-4D97-AF65-F5344CB8AC3E}">
        <p14:creationId xmlns:p14="http://schemas.microsoft.com/office/powerpoint/2010/main" val="3309700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a:ln/>
        </p:spPr>
      </p:sp>
      <p:sp>
        <p:nvSpPr>
          <p:cNvPr id="146435"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11906051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7BCC2188-DF80-476F-B2BB-FD6DC6CD323A}" type="slidenum">
              <a:rPr lang="en-US">
                <a:solidFill>
                  <a:prstClr val="black"/>
                </a:solidFill>
                <a:latin typeface="Arial" pitchFamily="34" charset="0"/>
              </a:rPr>
              <a:pPr eaLnBrk="0" fontAlgn="base" hangingPunct="0">
                <a:spcBef>
                  <a:spcPct val="0"/>
                </a:spcBef>
                <a:spcAft>
                  <a:spcPct val="0"/>
                </a:spcAft>
              </a:pPr>
              <a:t>31</a:t>
            </a:fld>
            <a:endParaRPr lang="en-US">
              <a:solidFill>
                <a:prstClr val="black"/>
              </a:solidFill>
              <a:latin typeface="Arial" pitchFamily="34" charset="0"/>
            </a:endParaRPr>
          </a:p>
        </p:txBody>
      </p:sp>
      <p:sp>
        <p:nvSpPr>
          <p:cNvPr id="218115" name="Rectangle 2"/>
          <p:cNvSpPr>
            <a:spLocks noGrp="1" noRot="1" noChangeAspect="1" noTextEdit="1"/>
          </p:cNvSpPr>
          <p:nvPr>
            <p:ph type="sldImg"/>
          </p:nvPr>
        </p:nvSpPr>
        <p:spPr>
          <a:xfrm>
            <a:off x="1144588" y="685800"/>
            <a:ext cx="4572000" cy="3429000"/>
          </a:xfrm>
          <a:ln/>
        </p:spPr>
      </p:sp>
      <p:sp>
        <p:nvSpPr>
          <p:cNvPr id="218116" name="Rectangle 3"/>
          <p:cNvSpPr>
            <a:spLocks noGrp="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80990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3BE45F34-A877-439C-853D-B7FFFC814721}" type="slidenum">
              <a:rPr lang="en-US">
                <a:solidFill>
                  <a:prstClr val="black"/>
                </a:solidFill>
                <a:latin typeface="Arial" pitchFamily="34" charset="0"/>
              </a:rPr>
              <a:pPr eaLnBrk="0" fontAlgn="base" hangingPunct="0">
                <a:spcBef>
                  <a:spcPct val="0"/>
                </a:spcBef>
                <a:spcAft>
                  <a:spcPct val="0"/>
                </a:spcAft>
              </a:pPr>
              <a:t>32</a:t>
            </a:fld>
            <a:endParaRPr lang="en-US">
              <a:solidFill>
                <a:prstClr val="black"/>
              </a:solidFill>
              <a:latin typeface="Arial" pitchFamily="34" charset="0"/>
            </a:endParaRPr>
          </a:p>
        </p:txBody>
      </p:sp>
      <p:sp>
        <p:nvSpPr>
          <p:cNvPr id="244739" name="Rectangle 2"/>
          <p:cNvSpPr>
            <a:spLocks noGrp="1" noRot="1" noChangeAspect="1" noTextEdit="1"/>
          </p:cNvSpPr>
          <p:nvPr>
            <p:ph type="sldImg"/>
          </p:nvPr>
        </p:nvSpPr>
        <p:spPr>
          <a:ln/>
        </p:spPr>
      </p:sp>
      <p:sp>
        <p:nvSpPr>
          <p:cNvPr id="244740" name="Rectangle 3"/>
          <p:cNvSpPr>
            <a:spLocks noGrp="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50172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1F903AD4-C9D6-48A1-A861-94A2CC9D51C4}" type="slidenum">
              <a:rPr lang="en-US">
                <a:solidFill>
                  <a:prstClr val="black"/>
                </a:solidFill>
                <a:latin typeface="Arial" pitchFamily="34" charset="0"/>
              </a:rPr>
              <a:pPr eaLnBrk="0" fontAlgn="base" hangingPunct="0">
                <a:spcBef>
                  <a:spcPct val="0"/>
                </a:spcBef>
                <a:spcAft>
                  <a:spcPct val="0"/>
                </a:spcAft>
              </a:pPr>
              <a:t>33</a:t>
            </a:fld>
            <a:endParaRPr lang="en-US">
              <a:solidFill>
                <a:prstClr val="black"/>
              </a:solidFill>
              <a:latin typeface="Arial" pitchFamily="34" charset="0"/>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217691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pPr/>
              <a:t>11</a:t>
            </a:fld>
            <a:endParaRPr lang="en-US"/>
          </a:p>
        </p:txBody>
      </p:sp>
    </p:spTree>
    <p:extLst>
      <p:ext uri="{BB962C8B-B14F-4D97-AF65-F5344CB8AC3E}">
        <p14:creationId xmlns:p14="http://schemas.microsoft.com/office/powerpoint/2010/main" val="1709276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7A6C46B4-77F0-4780-AC0B-5AFD41788A0F}" type="slidenum">
              <a:rPr lang="en-US">
                <a:solidFill>
                  <a:prstClr val="black"/>
                </a:solidFill>
                <a:latin typeface="Arial" pitchFamily="34" charset="0"/>
              </a:rPr>
              <a:pPr eaLnBrk="0" fontAlgn="base" hangingPunct="0">
                <a:spcBef>
                  <a:spcPct val="0"/>
                </a:spcBef>
                <a:spcAft>
                  <a:spcPct val="0"/>
                </a:spcAft>
              </a:pPr>
              <a:t>34</a:t>
            </a:fld>
            <a:endParaRPr lang="en-US">
              <a:solidFill>
                <a:prstClr val="black"/>
              </a:solidFill>
              <a:latin typeface="Arial" pitchFamily="34" charset="0"/>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47921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76A0D3E4-4F7F-48D0-AAC6-E5893A88D89E}" type="slidenum">
              <a:rPr lang="en-US">
                <a:solidFill>
                  <a:prstClr val="black"/>
                </a:solidFill>
              </a:rPr>
              <a:pPr/>
              <a:t>35</a:t>
            </a:fld>
            <a:endParaRPr lang="en-US">
              <a:solidFill>
                <a:prstClr val="black"/>
              </a:solidFill>
            </a:endParaRPr>
          </a:p>
        </p:txBody>
      </p:sp>
      <p:sp>
        <p:nvSpPr>
          <p:cNvPr id="161795" name="Rectangle 2"/>
          <p:cNvSpPr>
            <a:spLocks noGrp="1" noRot="1" noChangeAspect="1" noTextEdit="1"/>
          </p:cNvSpPr>
          <p:nvPr>
            <p:ph type="sldImg"/>
          </p:nvPr>
        </p:nvSpPr>
        <p:spPr>
          <a:xfrm>
            <a:off x="1371600" y="1143000"/>
            <a:ext cx="4114800" cy="3086100"/>
          </a:xfrm>
          <a:ln/>
        </p:spPr>
      </p:sp>
      <p:sp>
        <p:nvSpPr>
          <p:cNvPr id="161796"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extLst>
      <p:ext uri="{BB962C8B-B14F-4D97-AF65-F5344CB8AC3E}">
        <p14:creationId xmlns:p14="http://schemas.microsoft.com/office/powerpoint/2010/main" val="3362921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Recall</a:t>
            </a:r>
            <a:r>
              <a:rPr lang="en-US" altLang="en-US" baseline="0" dirty="0" smtClean="0"/>
              <a:t> this image classification diagram in the previous lecture. Here we want to classify an image. We collect a dataset of examples with labels, extract some image features, train a classifier so that the prediction errors on the training images are minimized.</a:t>
            </a:r>
            <a:endParaRPr lang="en-US" altLang="en-US" dirty="0"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ECC7E2D4-B049-4EF6-A864-DF3FCB432F09}" type="slidenum">
              <a:rPr lang="en-US" altLang="en-US" smtClean="0"/>
              <a:pPr>
                <a:spcBef>
                  <a:spcPct val="0"/>
                </a:spcBef>
              </a:pPr>
              <a:t>37</a:t>
            </a:fld>
            <a:endParaRPr lang="en-US" altLang="en-US" smtClean="0"/>
          </a:p>
        </p:txBody>
      </p:sp>
    </p:spTree>
    <p:extLst>
      <p:ext uri="{BB962C8B-B14F-4D97-AF65-F5344CB8AC3E}">
        <p14:creationId xmlns:p14="http://schemas.microsoft.com/office/powerpoint/2010/main" val="40333702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At testing</a:t>
            </a:r>
            <a:r>
              <a:rPr lang="en-US" altLang="en-US" baseline="0" dirty="0" smtClean="0"/>
              <a:t> time, when given a new test image, we extract the same image features and use the trained classified for prediction.</a:t>
            </a:r>
            <a:endParaRPr lang="en-US" altLang="en-US" dirty="0"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53FC3C9D-016C-4EEC-BF9B-4771B859301A}" type="slidenum">
              <a:rPr lang="en-US" altLang="en-US" smtClean="0"/>
              <a:pPr>
                <a:spcBef>
                  <a:spcPct val="0"/>
                </a:spcBef>
              </a:pPr>
              <a:t>38</a:t>
            </a:fld>
            <a:endParaRPr lang="en-US" altLang="en-US" smtClean="0"/>
          </a:p>
        </p:txBody>
      </p:sp>
    </p:spTree>
    <p:extLst>
      <p:ext uri="{BB962C8B-B14F-4D97-AF65-F5344CB8AC3E}">
        <p14:creationId xmlns:p14="http://schemas.microsoft.com/office/powerpoint/2010/main" val="294381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7714B3-73B8-470F-B6CD-433CBAA60211}" type="slidenum">
              <a:rPr lang="en-US" altLang="en-US" smtClean="0"/>
              <a:pPr>
                <a:defRPr/>
              </a:pPr>
              <a:t>46</a:t>
            </a:fld>
            <a:endParaRPr lang="en-US" altLang="en-US"/>
          </a:p>
        </p:txBody>
      </p:sp>
    </p:spTree>
    <p:extLst>
      <p:ext uri="{BB962C8B-B14F-4D97-AF65-F5344CB8AC3E}">
        <p14:creationId xmlns:p14="http://schemas.microsoft.com/office/powerpoint/2010/main" val="3449175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Make clear that classic methods, e.g. </a:t>
            </a:r>
            <a:r>
              <a:rPr lang="en-US" altLang="en-US" dirty="0" err="1" smtClean="0"/>
              <a:t>convnets</a:t>
            </a:r>
            <a:r>
              <a:rPr lang="en-US" altLang="en-US" dirty="0" smtClean="0"/>
              <a:t> are purely supervised.</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B6EECB7-1C2B-46B9-AD00-AE4DA96861A8}" type="slidenum">
              <a:rPr lang="en-US" altLang="en-US" smtClean="0">
                <a:latin typeface="Calibri" panose="020F0502020204030204" pitchFamily="34" charset="0"/>
              </a:rPr>
              <a:pPr/>
              <a:t>47</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0549577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7714B3-73B8-470F-B6CD-433CBAA60211}" type="slidenum">
              <a:rPr lang="en-US" altLang="en-US" smtClean="0"/>
              <a:pPr>
                <a:defRPr/>
              </a:pPr>
              <a:t>53</a:t>
            </a:fld>
            <a:endParaRPr lang="en-US" altLang="en-US"/>
          </a:p>
        </p:txBody>
      </p:sp>
    </p:spTree>
    <p:extLst>
      <p:ext uri="{BB962C8B-B14F-4D97-AF65-F5344CB8AC3E}">
        <p14:creationId xmlns:p14="http://schemas.microsoft.com/office/powerpoint/2010/main" val="2578850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7714B3-73B8-470F-B6CD-433CBAA60211}" type="slidenum">
              <a:rPr lang="en-US" altLang="en-US" smtClean="0"/>
              <a:pPr>
                <a:defRPr/>
              </a:pPr>
              <a:t>55</a:t>
            </a:fld>
            <a:endParaRPr lang="en-US" altLang="en-US"/>
          </a:p>
        </p:txBody>
      </p:sp>
    </p:spTree>
    <p:extLst>
      <p:ext uri="{BB962C8B-B14F-4D97-AF65-F5344CB8AC3E}">
        <p14:creationId xmlns:p14="http://schemas.microsoft.com/office/powerpoint/2010/main" val="30016035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7714B3-73B8-470F-B6CD-433CBAA60211}" type="slidenum">
              <a:rPr lang="en-US" altLang="en-US" smtClean="0"/>
              <a:pPr>
                <a:defRPr/>
              </a:pPr>
              <a:t>56</a:t>
            </a:fld>
            <a:endParaRPr lang="en-US" altLang="en-US"/>
          </a:p>
        </p:txBody>
      </p:sp>
    </p:spTree>
    <p:extLst>
      <p:ext uri="{BB962C8B-B14F-4D97-AF65-F5344CB8AC3E}">
        <p14:creationId xmlns:p14="http://schemas.microsoft.com/office/powerpoint/2010/main" val="42383381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7714B3-73B8-470F-B6CD-433CBAA60211}" type="slidenum">
              <a:rPr lang="en-US" altLang="en-US" smtClean="0"/>
              <a:pPr>
                <a:defRPr/>
              </a:pPr>
              <a:t>67</a:t>
            </a:fld>
            <a:endParaRPr lang="en-US" altLang="en-US"/>
          </a:p>
        </p:txBody>
      </p:sp>
    </p:spTree>
    <p:extLst>
      <p:ext uri="{BB962C8B-B14F-4D97-AF65-F5344CB8AC3E}">
        <p14:creationId xmlns:p14="http://schemas.microsoft.com/office/powerpoint/2010/main" val="3462205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pPr eaLnBrk="0" fontAlgn="base" hangingPunct="0">
              <a:spcBef>
                <a:spcPct val="0"/>
              </a:spcBef>
              <a:spcAft>
                <a:spcPct val="0"/>
              </a:spcAft>
            </a:pPr>
            <a:fld id="{963C4B86-4A2A-45C6-950F-A7D1AF166CFB}" type="slidenum">
              <a:rPr lang="en-US" sz="1100" b="1">
                <a:solidFill>
                  <a:srgbClr val="000000"/>
                </a:solidFill>
                <a:latin typeface="Times New Roman" pitchFamily="18" charset="0"/>
              </a:rPr>
              <a:pPr eaLnBrk="0" fontAlgn="base" hangingPunct="0">
                <a:spcBef>
                  <a:spcPct val="0"/>
                </a:spcBef>
                <a:spcAft>
                  <a:spcPct val="0"/>
                </a:spcAft>
              </a:pPr>
              <a:t>12</a:t>
            </a:fld>
            <a:endParaRPr lang="en-US" sz="1100" b="1">
              <a:solidFill>
                <a:srgbClr val="000000"/>
              </a:solidFill>
              <a:latin typeface="Times New Roman" pitchFamily="18"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808030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Two-GPU architecture</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00A5DA4-0C04-46B9-9259-303D9D8D9B5C}" type="slidenum">
              <a:rPr lang="en-US" altLang="en-US" smtClean="0">
                <a:latin typeface="Calibri" panose="020F0502020204030204" pitchFamily="34" charset="0"/>
              </a:rPr>
              <a:pPr/>
              <a:t>74</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478141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D7714B3-73B8-470F-B6CD-433CBAA60211}" type="slidenum">
              <a:rPr lang="en-US" altLang="en-US" smtClean="0"/>
              <a:pPr>
                <a:defRPr/>
              </a:pPr>
              <a:t>87</a:t>
            </a:fld>
            <a:endParaRPr lang="en-US" altLang="en-US"/>
          </a:p>
        </p:txBody>
      </p:sp>
    </p:spTree>
    <p:extLst>
      <p:ext uri="{BB962C8B-B14F-4D97-AF65-F5344CB8AC3E}">
        <p14:creationId xmlns:p14="http://schemas.microsoft.com/office/powerpoint/2010/main" val="2742630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630516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AE102932-1630-48A4-91CE-7ECEC0345D45}" type="slidenum">
              <a:rPr lang="en-US">
                <a:solidFill>
                  <a:srgbClr val="000000"/>
                </a:solidFill>
              </a:rPr>
              <a:pPr/>
              <a:t>14</a:t>
            </a:fld>
            <a:endParaRPr lang="en-US">
              <a:solidFill>
                <a:srgbClr val="000000"/>
              </a:solidFill>
            </a:endParaRPr>
          </a:p>
        </p:txBody>
      </p:sp>
      <p:sp>
        <p:nvSpPr>
          <p:cNvPr id="149507" name="Slide Image Placeholder 1"/>
          <p:cNvSpPr>
            <a:spLocks noGrp="1" noRot="1" noChangeAspect="1" noTextEdit="1"/>
          </p:cNvSpPr>
          <p:nvPr>
            <p:ph type="sldImg"/>
          </p:nvPr>
        </p:nvSpPr>
        <p:spPr>
          <a:xfrm>
            <a:off x="1143000" y="684213"/>
            <a:ext cx="4572000" cy="3429000"/>
          </a:xfrm>
          <a:ln/>
        </p:spPr>
      </p:sp>
      <p:sp>
        <p:nvSpPr>
          <p:cNvPr id="149508" name="Notes Placeholder 2"/>
          <p:cNvSpPr>
            <a:spLocks noGrp="1"/>
          </p:cNvSpPr>
          <p:nvPr>
            <p:ph type="body" idx="1"/>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884" tIns="46441" rIns="92884" bIns="46441"/>
          <a:lstStyle/>
          <a:p>
            <a:pPr eaLnBrk="1" hangingPunct="1"/>
            <a:endParaRPr lang="en-US" smtClean="0"/>
          </a:p>
        </p:txBody>
      </p:sp>
      <p:sp>
        <p:nvSpPr>
          <p:cNvPr id="149509" name="Slide Number Placeholder 3"/>
          <p:cNvSpPr txBox="1">
            <a:spLocks noGrp="1"/>
          </p:cNvSpPr>
          <p:nvPr/>
        </p:nvSpPr>
        <p:spPr bwMode="auto">
          <a:xfrm>
            <a:off x="3887788" y="8686800"/>
            <a:ext cx="29702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2884" tIns="46441" rIns="92884" bIns="46441" anchor="b"/>
          <a:lstStyle>
            <a:lvl1pPr defTabSz="927100">
              <a:defRPr>
                <a:solidFill>
                  <a:schemeClr val="tx1"/>
                </a:solidFill>
                <a:latin typeface="Arial" pitchFamily="34" charset="0"/>
              </a:defRPr>
            </a:lvl1pPr>
            <a:lvl2pPr marL="742950" indent="-285750" defTabSz="927100">
              <a:defRPr>
                <a:solidFill>
                  <a:schemeClr val="tx1"/>
                </a:solidFill>
                <a:latin typeface="Arial" pitchFamily="34" charset="0"/>
              </a:defRPr>
            </a:lvl2pPr>
            <a:lvl3pPr marL="1143000" indent="-228600" defTabSz="927100">
              <a:defRPr>
                <a:solidFill>
                  <a:schemeClr val="tx1"/>
                </a:solidFill>
                <a:latin typeface="Arial" pitchFamily="34" charset="0"/>
              </a:defRPr>
            </a:lvl3pPr>
            <a:lvl4pPr marL="1600200" indent="-228600" defTabSz="927100">
              <a:defRPr>
                <a:solidFill>
                  <a:schemeClr val="tx1"/>
                </a:solidFill>
                <a:latin typeface="Arial" pitchFamily="34" charset="0"/>
              </a:defRPr>
            </a:lvl4pPr>
            <a:lvl5pPr marL="2057400" indent="-228600" defTabSz="927100">
              <a:defRPr>
                <a:solidFill>
                  <a:schemeClr val="tx1"/>
                </a:solidFill>
                <a:latin typeface="Arial" pitchFamily="34" charset="0"/>
              </a:defRPr>
            </a:lvl5pPr>
            <a:lvl6pPr marL="2514600" indent="-228600" defTabSz="927100" eaLnBrk="0" fontAlgn="base" hangingPunct="0">
              <a:spcBef>
                <a:spcPct val="0"/>
              </a:spcBef>
              <a:spcAft>
                <a:spcPct val="0"/>
              </a:spcAft>
              <a:defRPr>
                <a:solidFill>
                  <a:schemeClr val="tx1"/>
                </a:solidFill>
                <a:latin typeface="Arial" pitchFamily="34" charset="0"/>
              </a:defRPr>
            </a:lvl6pPr>
            <a:lvl7pPr marL="2971800" indent="-228600" defTabSz="927100" eaLnBrk="0" fontAlgn="base" hangingPunct="0">
              <a:spcBef>
                <a:spcPct val="0"/>
              </a:spcBef>
              <a:spcAft>
                <a:spcPct val="0"/>
              </a:spcAft>
              <a:defRPr>
                <a:solidFill>
                  <a:schemeClr val="tx1"/>
                </a:solidFill>
                <a:latin typeface="Arial" pitchFamily="34" charset="0"/>
              </a:defRPr>
            </a:lvl7pPr>
            <a:lvl8pPr marL="3429000" indent="-228600" defTabSz="927100" eaLnBrk="0" fontAlgn="base" hangingPunct="0">
              <a:spcBef>
                <a:spcPct val="0"/>
              </a:spcBef>
              <a:spcAft>
                <a:spcPct val="0"/>
              </a:spcAft>
              <a:defRPr>
                <a:solidFill>
                  <a:schemeClr val="tx1"/>
                </a:solidFill>
                <a:latin typeface="Arial" pitchFamily="34" charset="0"/>
              </a:defRPr>
            </a:lvl8pPr>
            <a:lvl9pPr marL="3886200" indent="-228600" defTabSz="927100" eaLnBrk="0" fontAlgn="base" hangingPunct="0">
              <a:spcBef>
                <a:spcPct val="0"/>
              </a:spcBef>
              <a:spcAft>
                <a:spcPct val="0"/>
              </a:spcAft>
              <a:defRPr>
                <a:solidFill>
                  <a:schemeClr val="tx1"/>
                </a:solidFill>
                <a:latin typeface="Arial" pitchFamily="34" charset="0"/>
              </a:defRPr>
            </a:lvl9pPr>
          </a:lstStyle>
          <a:p>
            <a:pPr algn="r" eaLnBrk="0" fontAlgn="base" hangingPunct="0">
              <a:spcBef>
                <a:spcPct val="0"/>
              </a:spcBef>
              <a:spcAft>
                <a:spcPct val="0"/>
              </a:spcAft>
            </a:pPr>
            <a:fld id="{1186167A-3D51-4196-B877-F0A7D18C73F9}" type="slidenum">
              <a:rPr lang="de-CH" sz="1200" smtClean="0">
                <a:solidFill>
                  <a:srgbClr val="000000"/>
                </a:solidFill>
                <a:latin typeface="Times New Roman" pitchFamily="18" charset="0"/>
              </a:rPr>
              <a:pPr algn="r" eaLnBrk="0" fontAlgn="base" hangingPunct="0">
                <a:spcBef>
                  <a:spcPct val="0"/>
                </a:spcBef>
                <a:spcAft>
                  <a:spcPct val="0"/>
                </a:spcAft>
              </a:pPr>
              <a:t>14</a:t>
            </a:fld>
            <a:endParaRPr lang="de-CH" sz="1200" smtClean="0">
              <a:solidFill>
                <a:srgbClr val="000000"/>
              </a:solidFill>
              <a:latin typeface="Times New Roman" pitchFamily="18" charset="0"/>
            </a:endParaRPr>
          </a:p>
        </p:txBody>
      </p:sp>
    </p:spTree>
    <p:extLst>
      <p:ext uri="{BB962C8B-B14F-4D97-AF65-F5344CB8AC3E}">
        <p14:creationId xmlns:p14="http://schemas.microsoft.com/office/powerpoint/2010/main" val="2541237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p:spPr>
        <p:txBody>
          <a:bodyPr/>
          <a:lstStyle/>
          <a:p>
            <a:endParaRPr lang="de-DE" smtClean="0"/>
          </a:p>
        </p:txBody>
      </p:sp>
    </p:spTree>
    <p:extLst>
      <p:ext uri="{BB962C8B-B14F-4D97-AF65-F5344CB8AC3E}">
        <p14:creationId xmlns:p14="http://schemas.microsoft.com/office/powerpoint/2010/main" val="742314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F7C6C01-5097-4EFA-ACFD-07FDC1D804AC}"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807101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http://www.google.com/mobile/goggles</a:t>
            </a:r>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276297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F5177-1066-4495-A76E-A324FFFC813F}"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004316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EA79651-8487-4BBD-969D-A511B1087813}"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3984834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A79651-8487-4BBD-969D-A511B1087813}"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4051677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A79651-8487-4BBD-969D-A511B1087813}"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187494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25563"/>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28650" y="1567543"/>
            <a:ext cx="7886700" cy="460942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A79651-8487-4BBD-969D-A511B1087813}"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2035126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EA79651-8487-4BBD-969D-A511B1087813}"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562164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EA79651-8487-4BBD-969D-A511B1087813}" type="datetimeFigureOut">
              <a:rPr lang="en-US" smtClean="0"/>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326122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EA79651-8487-4BBD-969D-A511B1087813}" type="datetimeFigureOut">
              <a:rPr lang="en-US" smtClean="0"/>
              <a:t>1/25/2017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1555849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EA79651-8487-4BBD-969D-A511B1087813}" type="datetimeFigureOut">
              <a:rPr lang="en-US" smtClean="0"/>
              <a:t>1/25/2017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3251178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A79651-8487-4BBD-969D-A511B1087813}" type="datetimeFigureOut">
              <a:rPr lang="en-US" smtClean="0"/>
              <a:t>1/25/2017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236935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A79651-8487-4BBD-969D-A511B1087813}" type="datetimeFigureOut">
              <a:rPr lang="en-US" smtClean="0"/>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71197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EA79651-8487-4BBD-969D-A511B1087813}" type="datetimeFigureOut">
              <a:rPr lang="en-US" smtClean="0"/>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ECCF81-5570-496D-813E-D777E1CBFDAC}" type="slidenum">
              <a:rPr lang="en-US" smtClean="0"/>
              <a:t>‹#›</a:t>
            </a:fld>
            <a:endParaRPr lang="en-US"/>
          </a:p>
        </p:txBody>
      </p:sp>
    </p:spTree>
    <p:extLst>
      <p:ext uri="{BB962C8B-B14F-4D97-AF65-F5344CB8AC3E}">
        <p14:creationId xmlns:p14="http://schemas.microsoft.com/office/powerpoint/2010/main" val="1006584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A79651-8487-4BBD-969D-A511B1087813}" type="datetimeFigureOut">
              <a:rPr lang="en-US" smtClean="0"/>
              <a:t>1/25/2017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CCF81-5570-496D-813E-D777E1CBFDAC}" type="slidenum">
              <a:rPr lang="en-US" smtClean="0"/>
              <a:t>‹#›</a:t>
            </a:fld>
            <a:endParaRPr lang="en-US"/>
          </a:p>
        </p:txBody>
      </p:sp>
    </p:spTree>
    <p:extLst>
      <p:ext uri="{BB962C8B-B14F-4D97-AF65-F5344CB8AC3E}">
        <p14:creationId xmlns:p14="http://schemas.microsoft.com/office/powerpoint/2010/main" val="4225453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xml"/><Relationship Id="rId7"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2.wmf"/><Relationship Id="rId5" Type="http://schemas.openxmlformats.org/officeDocument/2006/relationships/image" Target="../media/image9.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1.wmf"/></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hyperlink" Target="http://www.cs.ubc.ca/~lowe/papers/ijcv04.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jpe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image" Target="../media/image38.png"/><Relationship Id="rId16" Type="http://schemas.openxmlformats.org/officeDocument/2006/relationships/image" Target="../media/image52.jpeg"/><Relationship Id="rId1" Type="http://schemas.openxmlformats.org/officeDocument/2006/relationships/slideLayout" Target="../slideLayouts/slideLayout6.xml"/><Relationship Id="rId6" Type="http://schemas.openxmlformats.org/officeDocument/2006/relationships/image" Target="../media/image42.jpe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png"/><Relationship Id="rId14"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hyperlink" Target="http://astrometry.net/gallery.html"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astropix.com/HTML/SHOW_DIG/035.HTM"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astrometry.net/gallery.html" TargetMode="External"/><Relationship Id="rId5" Type="http://schemas.openxmlformats.org/officeDocument/2006/relationships/hyperlink" Target="http://www.flickr.com/photos/filippoastro/500011732/" TargetMode="Externa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hyperlink" Target="http://www.starlightfriend.de/images/m81_group_x1220.jpg"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astrometry.net/gallery.html"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cv-foundation.org/openaccess/content_cvpr_2016/papers/Radenovic_From_Dusk_Till_CVPR_2016_paper.pdf"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vision.caltech.edu/visipedia/"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places.csail.mit.edu/places_NIPS14.pdf"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ifp.illinois.edu/~jyang29/papers/CVPR14_Font.pdf"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repository.cmu.edu/cgi/viewcontent.cgi?article=1776&amp;context=robotics"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arxiv.org/pdf/1311.3715.pdf"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staff.fnwi.uva.nl/th.gevers/pub/GeversPAMI10.pdf" TargetMode="External"/><Relationship Id="rId3" Type="http://schemas.openxmlformats.org/officeDocument/2006/relationships/image" Target="../media/image73.jpg"/><Relationship Id="rId7" Type="http://schemas.openxmlformats.org/officeDocument/2006/relationships/hyperlink" Target="http://www.cs.berkeley.edu/~rbg/latent/" TargetMode="External"/><Relationship Id="rId12" Type="http://schemas.openxmlformats.org/officeDocument/2006/relationships/image" Target="../media/image77.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di.ens.fr/sierra/pdfs/cvpr06b.pdf" TargetMode="External"/><Relationship Id="rId11" Type="http://schemas.openxmlformats.org/officeDocument/2006/relationships/image" Target="../media/image76.jpg"/><Relationship Id="rId5" Type="http://schemas.openxmlformats.org/officeDocument/2006/relationships/hyperlink" Target="http://lear.inrialpes.fr/people/triggs/pubs/Dalal-cvpr05.pdf" TargetMode="External"/><Relationship Id="rId10" Type="http://schemas.openxmlformats.org/officeDocument/2006/relationships/image" Target="../media/image75.jpg"/><Relationship Id="rId4" Type="http://schemas.openxmlformats.org/officeDocument/2006/relationships/hyperlink" Target="https://www.cs.ubc.ca/~lowe/papers/ijcv04.pdf" TargetMode="External"/><Relationship Id="rId9" Type="http://schemas.openxmlformats.org/officeDocument/2006/relationships/image" Target="../media/image74.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hubel.med.harvard.edu/" TargetMode="Externa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3.jpeg"/><Relationship Id="rId5" Type="http://schemas.openxmlformats.org/officeDocument/2006/relationships/image" Target="../media/image82.png"/><Relationship Id="rId4" Type="http://schemas.openxmlformats.org/officeDocument/2006/relationships/image" Target="../media/image81.jp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arxiv.org/pdf/1603.09114.pdf"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5.jpg"/></Relationships>
</file>

<file path=ppt/slides/_rels/slide5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en.wikipedia.org/wiki/Backpropagation" TargetMode="External"/><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hyperlink" Target="http://www.cs.princeton.edu/courses/archive/spr08/cos598B/Readings/Fukushima1980.pdf" TargetMode="External"/><Relationship Id="rId1" Type="http://schemas.openxmlformats.org/officeDocument/2006/relationships/slideLayout" Target="../slideLayouts/slideLayout2.xml"/><Relationship Id="rId4" Type="http://schemas.openxmlformats.org/officeDocument/2006/relationships/image" Target="../media/image90.jp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92.png"/><Relationship Id="rId5" Type="http://schemas.openxmlformats.org/officeDocument/2006/relationships/image" Target="../media/image91.jpg"/><Relationship Id="rId4" Type="http://schemas.openxmlformats.org/officeDocument/2006/relationships/hyperlink" Target="http://yann.lecun.com/exdb/publis/pdf/lecun-01a.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image" Target="../media/image110.png"/></Relationships>
</file>

<file path=ppt/slides/_rels/slide7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73.xml.rels><?xml version="1.0" encoding="UTF-8" standalone="yes"?>
<Relationships xmlns="http://schemas.openxmlformats.org/package/2006/relationships"><Relationship Id="rId3" Type="http://schemas.openxmlformats.org/officeDocument/2006/relationships/hyperlink" Target="http://www.cs.berkeley.edu/~rbg/papers/cvpr15/dpdpm.pdf" TargetMode="External"/><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7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www.cs.toronto.edu/~fritz/absps/imagenet.pdf"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81.xml.rels><?xml version="1.0" encoding="UTF-8" standalone="yes"?>
<Relationships xmlns="http://schemas.openxmlformats.org/package/2006/relationships"><Relationship Id="rId2" Type="http://schemas.openxmlformats.org/officeDocument/2006/relationships/hyperlink" Target="https://books.google.com/books?hl=en&amp;lr=&amp;id=VCKqCAAAQBAJ&amp;oi=fnd&amp;pg=PR5&amp;dq=Neural+Networks:+Tricks+of+the+Trade&amp;ots=cBbpUBGkVG&amp;sig=rbBCsTUJEjyZc419s4TZ5X2RM3g#v=onepage&amp;q=Neural%20Networks%3A%20Tricks%20of%20the%20Trade&amp;f=false"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30.png"/><Relationship Id="rId2" Type="http://schemas.openxmlformats.org/officeDocument/2006/relationships/image" Target="../media/image1020.png"/><Relationship Id="rId1" Type="http://schemas.openxmlformats.org/officeDocument/2006/relationships/slideLayout" Target="../slideLayouts/slideLayout2.xml"/><Relationship Id="rId4" Type="http://schemas.openxmlformats.org/officeDocument/2006/relationships/image" Target="../media/image1040.png"/></Relationships>
</file>

<file path=ppt/slides/_rels/slide84.xml.rels><?xml version="1.0" encoding="UTF-8" standalone="yes"?>
<Relationships xmlns="http://schemas.openxmlformats.org/package/2006/relationships"><Relationship Id="rId3" Type="http://schemas.openxmlformats.org/officeDocument/2006/relationships/image" Target="../media/image1060.png"/><Relationship Id="rId2" Type="http://schemas.openxmlformats.org/officeDocument/2006/relationships/image" Target="../media/image1050.png"/><Relationship Id="rId1" Type="http://schemas.openxmlformats.org/officeDocument/2006/relationships/slideLayout" Target="../slideLayouts/slideLayout2.xml"/><Relationship Id="rId5" Type="http://schemas.openxmlformats.org/officeDocument/2006/relationships/image" Target="../media/image1080.png"/><Relationship Id="rId4" Type="http://schemas.openxmlformats.org/officeDocument/2006/relationships/image" Target="../media/image1070.png"/></Relationships>
</file>

<file path=ppt/slides/_rels/slide85.xml.rels><?xml version="1.0" encoding="UTF-8" standalone="yes"?>
<Relationships xmlns="http://schemas.openxmlformats.org/package/2006/relationships"><Relationship Id="rId3" Type="http://schemas.openxmlformats.org/officeDocument/2006/relationships/image" Target="../media/image1070.png"/><Relationship Id="rId7" Type="http://schemas.openxmlformats.org/officeDocument/2006/relationships/image" Target="../media/image1060.png"/><Relationship Id="rId2" Type="http://schemas.openxmlformats.org/officeDocument/2006/relationships/image" Target="../media/image1050.png"/><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090.png"/></Relationships>
</file>

<file path=ppt/slides/_rels/slide86.xml.rels><?xml version="1.0" encoding="UTF-8" standalone="yes"?>
<Relationships xmlns="http://schemas.openxmlformats.org/package/2006/relationships"><Relationship Id="rId3" Type="http://schemas.openxmlformats.org/officeDocument/2006/relationships/image" Target="../media/image1130.png"/><Relationship Id="rId7" Type="http://schemas.openxmlformats.org/officeDocument/2006/relationships/image" Target="../media/image117.png"/><Relationship Id="rId2" Type="http://schemas.openxmlformats.org/officeDocument/2006/relationships/image" Target="../media/image1120.png"/><Relationship Id="rId1" Type="http://schemas.openxmlformats.org/officeDocument/2006/relationships/slideLayout" Target="../slideLayouts/slideLayout2.xml"/><Relationship Id="rId6" Type="http://schemas.openxmlformats.org/officeDocument/2006/relationships/image" Target="../media/image1160.png"/><Relationship Id="rId5" Type="http://schemas.openxmlformats.org/officeDocument/2006/relationships/image" Target="../media/image1150.png"/><Relationship Id="rId4" Type="http://schemas.openxmlformats.org/officeDocument/2006/relationships/image" Target="../media/image1140.png"/></Relationships>
</file>

<file path=ppt/slides/_rels/slide8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jmlr.org/papers/volume15/srivastava14a/srivastava14a.pdf"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hyperlink" Target="http://jmlr.org/papers/volume15/srivastava14a/srivastava14a.pdf" TargetMode="External"/><Relationship Id="rId4" Type="http://schemas.openxmlformats.org/officeDocument/2006/relationships/image" Target="../media/image138.png"/></Relationships>
</file>

<file path=ppt/slides/_rels/slide89.xml.rels><?xml version="1.0" encoding="UTF-8" standalone="yes"?>
<Relationships xmlns="http://schemas.openxmlformats.org/package/2006/relationships"><Relationship Id="rId3" Type="http://schemas.openxmlformats.org/officeDocument/2006/relationships/hyperlink" Target="http://arxiv.org/pdf/1501.02876v2.pdf" TargetMode="External"/><Relationship Id="rId2" Type="http://schemas.openxmlformats.org/officeDocument/2006/relationships/image" Target="../media/image14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hyperlink" Target="http://arxiv.org/pdf/1502.01852.pdf" TargetMode="External"/><Relationship Id="rId2" Type="http://schemas.openxmlformats.org/officeDocument/2006/relationships/image" Target="../media/image141.pn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jpg"/><Relationship Id="rId1" Type="http://schemas.openxmlformats.org/officeDocument/2006/relationships/slideLayout" Target="../slideLayouts/slideLayout2.xml"/><Relationship Id="rId4" Type="http://schemas.openxmlformats.org/officeDocument/2006/relationships/hyperlink" Target="http://arxiv.org/pdf/1502.03167v3.pdf"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5637" y="340683"/>
            <a:ext cx="7752726" cy="1140667"/>
          </a:xfrm>
          <a:noFill/>
        </p:spPr>
        <p:txBody>
          <a:bodyPr anchor="ctr" anchorCtr="1">
            <a:normAutofit/>
          </a:bodyPr>
          <a:lstStyle/>
          <a:p>
            <a:r>
              <a:rPr lang="en-US" sz="6600" dirty="0"/>
              <a:t>Category Recognition</a:t>
            </a:r>
            <a:endParaRPr lang="en-US" sz="6600" dirty="0"/>
          </a:p>
        </p:txBody>
      </p:sp>
      <p:sp>
        <p:nvSpPr>
          <p:cNvPr id="3" name="Subtitle 2"/>
          <p:cNvSpPr>
            <a:spLocks noGrp="1"/>
          </p:cNvSpPr>
          <p:nvPr>
            <p:ph type="subTitle" idx="1"/>
          </p:nvPr>
        </p:nvSpPr>
        <p:spPr>
          <a:xfrm>
            <a:off x="695637" y="5561722"/>
            <a:ext cx="7752726" cy="1182655"/>
          </a:xfrm>
          <a:noFill/>
        </p:spPr>
        <p:txBody>
          <a:bodyPr anchor="ctr" anchorCtr="1">
            <a:noAutofit/>
          </a:bodyPr>
          <a:lstStyle/>
          <a:p>
            <a:r>
              <a:rPr lang="en-US" sz="2400" dirty="0"/>
              <a:t>Jia-Bin Huang</a:t>
            </a:r>
          </a:p>
          <a:p>
            <a:r>
              <a:rPr lang="en-US" sz="2400" dirty="0"/>
              <a:t>Virginia Tech</a:t>
            </a:r>
          </a:p>
          <a:p>
            <a:r>
              <a:rPr lang="en-US" sz="2400" dirty="0"/>
              <a:t>ECE 6554 Advanced Computer Vision</a:t>
            </a:r>
            <a:endParaRPr lang="en-US" sz="1350" dirty="0"/>
          </a:p>
        </p:txBody>
      </p:sp>
      <p:pic>
        <p:nvPicPr>
          <p:cNvPr id="6" name="Picture 2" descr="http://a.abcnews.com/images/US/gty_dog_cat_ll_1203008_wm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215" y="1481350"/>
            <a:ext cx="6763570" cy="3804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80234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Arial" pitchFamily="34" charset="0"/>
                <a:cs typeface="Arial" pitchFamily="34" charset="0"/>
              </a:rPr>
              <a:t>Spatial Verification: two basic strategies</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457200" y="1600203"/>
            <a:ext cx="8229600" cy="4952997"/>
          </a:xfrm>
        </p:spPr>
        <p:txBody>
          <a:bodyPr>
            <a:normAutofit/>
          </a:bodyPr>
          <a:lstStyle/>
          <a:p>
            <a:r>
              <a:rPr lang="en-US" sz="2800" dirty="0" smtClean="0">
                <a:latin typeface="Arial" pitchFamily="34" charset="0"/>
                <a:cs typeface="Arial" pitchFamily="34" charset="0"/>
              </a:rPr>
              <a:t>RANSAC</a:t>
            </a:r>
          </a:p>
          <a:p>
            <a:pPr lvl="1"/>
            <a:r>
              <a:rPr lang="en-US" sz="2400" dirty="0" smtClean="0">
                <a:latin typeface="Arial" pitchFamily="34" charset="0"/>
                <a:cs typeface="Arial" pitchFamily="34" charset="0"/>
              </a:rPr>
              <a:t>Typically sort by </a:t>
            </a:r>
            <a:r>
              <a:rPr lang="en-US" sz="2400" dirty="0" err="1" smtClean="0">
                <a:latin typeface="Arial" pitchFamily="34" charset="0"/>
                <a:cs typeface="Arial" pitchFamily="34" charset="0"/>
              </a:rPr>
              <a:t>BoW</a:t>
            </a:r>
            <a:r>
              <a:rPr lang="en-US" sz="2400" dirty="0" smtClean="0">
                <a:latin typeface="Arial" pitchFamily="34" charset="0"/>
                <a:cs typeface="Arial" pitchFamily="34" charset="0"/>
              </a:rPr>
              <a:t> similarity as initial filter</a:t>
            </a:r>
          </a:p>
          <a:p>
            <a:pPr lvl="1"/>
            <a:r>
              <a:rPr lang="en-US" sz="2400" dirty="0">
                <a:latin typeface="Arial" pitchFamily="34" charset="0"/>
                <a:cs typeface="Arial" pitchFamily="34" charset="0"/>
              </a:rPr>
              <a:t>V</a:t>
            </a:r>
            <a:r>
              <a:rPr lang="en-US" sz="2400" dirty="0" smtClean="0">
                <a:latin typeface="Arial" pitchFamily="34" charset="0"/>
                <a:cs typeface="Arial" pitchFamily="34" charset="0"/>
              </a:rPr>
              <a:t>erify by checking support (inliers) for possible transformations </a:t>
            </a:r>
          </a:p>
          <a:p>
            <a:pPr lvl="2"/>
            <a:r>
              <a:rPr lang="en-US" sz="2000" dirty="0" smtClean="0">
                <a:latin typeface="Arial" pitchFamily="34" charset="0"/>
                <a:cs typeface="Arial" pitchFamily="34" charset="0"/>
              </a:rPr>
              <a:t>e.g., “success” if find a transformation with &gt; N inlier correspondences</a:t>
            </a:r>
          </a:p>
          <a:p>
            <a:pPr lvl="1"/>
            <a:endParaRPr lang="en-US" sz="2400" dirty="0" smtClean="0">
              <a:latin typeface="Arial" pitchFamily="34" charset="0"/>
              <a:cs typeface="Arial" pitchFamily="34" charset="0"/>
            </a:endParaRPr>
          </a:p>
          <a:p>
            <a:r>
              <a:rPr lang="en-US" sz="2800" dirty="0" smtClean="0">
                <a:latin typeface="Arial" pitchFamily="34" charset="0"/>
                <a:cs typeface="Arial" pitchFamily="34" charset="0"/>
              </a:rPr>
              <a:t>Generalized Hough Transform</a:t>
            </a:r>
          </a:p>
          <a:p>
            <a:pPr lvl="1"/>
            <a:r>
              <a:rPr lang="en-US" sz="2400" dirty="0" smtClean="0">
                <a:latin typeface="Arial" pitchFamily="34" charset="0"/>
                <a:cs typeface="Arial" pitchFamily="34" charset="0"/>
              </a:rPr>
              <a:t>Let each matched feature cast a vote on location, scale, orientation of the model object </a:t>
            </a:r>
          </a:p>
          <a:p>
            <a:pPr lvl="1"/>
            <a:r>
              <a:rPr lang="en-US" sz="2400" dirty="0" smtClean="0">
                <a:latin typeface="Arial" pitchFamily="34" charset="0"/>
                <a:cs typeface="Arial" pitchFamily="34" charset="0"/>
              </a:rPr>
              <a:t>Verify parameters with enough votes</a:t>
            </a:r>
            <a:endParaRPr lang="en-US" sz="2400" dirty="0">
              <a:latin typeface="Arial" pitchFamily="34" charset="0"/>
              <a:cs typeface="Arial" pitchFamily="34" charset="0"/>
            </a:endParaRP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10</a:t>
            </a:fld>
            <a:endParaRPr lang="en-US">
              <a:solidFill>
                <a:prstClr val="black">
                  <a:tint val="75000"/>
                </a:prstClr>
              </a:solidFill>
            </a:endParaRPr>
          </a:p>
        </p:txBody>
      </p:sp>
    </p:spTree>
    <p:extLst>
      <p:ext uri="{BB962C8B-B14F-4D97-AF65-F5344CB8AC3E}">
        <p14:creationId xmlns:p14="http://schemas.microsoft.com/office/powerpoint/2010/main" val="414231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8" name="Picture 4"/>
          <p:cNvPicPr>
            <a:picLocks noChangeAspect="1" noChangeArrowheads="1"/>
          </p:cNvPicPr>
          <p:nvPr/>
        </p:nvPicPr>
        <p:blipFill>
          <a:blip r:embed="rId3"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4" cstate="print"/>
          <a:srcRect/>
          <a:stretch>
            <a:fillRect/>
          </a:stretch>
        </p:blipFill>
        <p:spPr bwMode="auto">
          <a:xfrm>
            <a:off x="4565651" y="1143000"/>
            <a:ext cx="4421188" cy="2781300"/>
          </a:xfrm>
          <a:prstGeom prst="rect">
            <a:avLst/>
          </a:prstGeom>
          <a:noFill/>
          <a:ln w="9525">
            <a:noFill/>
            <a:round/>
            <a:headEnd/>
            <a:tailEnd/>
          </a:ln>
          <a:effectLst/>
        </p:spPr>
      </p:pic>
      <p:sp>
        <p:nvSpPr>
          <p:cNvPr id="5" name="Slide Number Placeholder 4"/>
          <p:cNvSpPr>
            <a:spLocks noGrp="1"/>
          </p:cNvSpPr>
          <p:nvPr>
            <p:ph type="sldNum" sz="quarter" idx="12"/>
          </p:nvPr>
        </p:nvSpPr>
        <p:spPr/>
        <p:txBody>
          <a:bodyPr/>
          <a:lstStyle/>
          <a:p>
            <a:pPr>
              <a:defRPr/>
            </a:pPr>
            <a:fld id="{4FBDE46A-9F67-43A3-89ED-66C42CBB5C31}" type="slidenum">
              <a:rPr lang="en-US" smtClean="0"/>
              <a:pPr>
                <a:defRPr/>
              </a:pPr>
              <a:t>11</a:t>
            </a:fld>
            <a:endParaRPr lang="en-US"/>
          </a:p>
        </p:txBody>
      </p:sp>
    </p:spTree>
    <p:extLst>
      <p:ext uri="{BB962C8B-B14F-4D97-AF65-F5344CB8AC3E}">
        <p14:creationId xmlns:p14="http://schemas.microsoft.com/office/powerpoint/2010/main" val="16709039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6" name="Rectangle 2"/>
          <p:cNvSpPr>
            <a:spLocks noGrp="1" noChangeArrowheads="1"/>
          </p:cNvSpPr>
          <p:nvPr>
            <p:ph type="title"/>
          </p:nvPr>
        </p:nvSpPr>
        <p:spPr/>
        <p:txBody>
          <a:bodyPr/>
          <a:lstStyle/>
          <a:p>
            <a:r>
              <a:rPr lang="en-US" dirty="0" smtClean="0"/>
              <a:t>Recall: Fitting an affine transformation</a:t>
            </a:r>
          </a:p>
        </p:txBody>
      </p:sp>
      <p:graphicFrame>
        <p:nvGraphicFramePr>
          <p:cNvPr id="15362" name="Object 2"/>
          <p:cNvGraphicFramePr>
            <a:graphicFrameLocks noGrp="1" noChangeAspect="1"/>
          </p:cNvGraphicFramePr>
          <p:nvPr>
            <p:ph sz="quarter" idx="4294967295"/>
            <p:extLst/>
          </p:nvPr>
        </p:nvGraphicFramePr>
        <p:xfrm>
          <a:off x="3906836" y="2103440"/>
          <a:ext cx="730250" cy="365125"/>
        </p:xfrm>
        <a:graphic>
          <a:graphicData uri="http://schemas.openxmlformats.org/presentationml/2006/ole">
            <mc:AlternateContent xmlns:mc="http://schemas.openxmlformats.org/markup-compatibility/2006">
              <mc:Choice xmlns:v="urn:schemas-microsoft-com:vml" Requires="v">
                <p:oleObj spid="_x0000_s4102" name="Equation" r:id="rId4" imgW="457200" imgH="228600" progId="Equation.3">
                  <p:embed/>
                </p:oleObj>
              </mc:Choice>
              <mc:Fallback>
                <p:oleObj name="Equation" r:id="rId4" imgW="457200" imgH="228600" progId="Equation.3">
                  <p:embed/>
                  <p:pic>
                    <p:nvPicPr>
                      <p:cNvPr id="15362"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6836" y="2103440"/>
                        <a:ext cx="730250" cy="3651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5368" name="Line 17"/>
          <p:cNvSpPr>
            <a:spLocks noChangeShapeType="1"/>
          </p:cNvSpPr>
          <p:nvPr/>
        </p:nvSpPr>
        <p:spPr bwMode="auto">
          <a:xfrm flipV="1">
            <a:off x="2741612" y="2816976"/>
            <a:ext cx="914400" cy="0"/>
          </a:xfrm>
          <a:prstGeom prst="line">
            <a:avLst/>
          </a:prstGeom>
          <a:noFill/>
          <a:ln w="38100">
            <a:solidFill>
              <a:schemeClr val="tx1"/>
            </a:solidFill>
            <a:round/>
            <a:headEnd/>
            <a:tailEnd type="triangle" w="med" len="med"/>
          </a:ln>
        </p:spPr>
        <p:txBody>
          <a:bodyPr/>
          <a:lstStyle/>
          <a:p>
            <a:pPr defTabSz="914400" fontAlgn="base">
              <a:spcBef>
                <a:spcPct val="0"/>
              </a:spcBef>
              <a:spcAft>
                <a:spcPct val="0"/>
              </a:spcAft>
            </a:pPr>
            <a:endParaRPr lang="en-US">
              <a:solidFill>
                <a:srgbClr val="000000"/>
              </a:solidFill>
            </a:endParaRPr>
          </a:p>
        </p:txBody>
      </p:sp>
      <p:grpSp>
        <p:nvGrpSpPr>
          <p:cNvPr id="2" name="Group 18"/>
          <p:cNvGrpSpPr>
            <a:grpSpLocks/>
          </p:cNvGrpSpPr>
          <p:nvPr/>
        </p:nvGrpSpPr>
        <p:grpSpPr bwMode="auto">
          <a:xfrm>
            <a:off x="500062" y="1674815"/>
            <a:ext cx="2241550" cy="2320925"/>
            <a:chOff x="3052" y="698"/>
            <a:chExt cx="1412" cy="1462"/>
          </a:xfrm>
        </p:grpSpPr>
        <p:sp>
          <p:nvSpPr>
            <p:cNvPr id="15378" name="AutoShape 19">
              <a:hlinkClick r:id="" action="ppaction://hlinkshowjump?jump=firstslide" highlightClick="1"/>
            </p:cNvPr>
            <p:cNvSpPr>
              <a:spLocks noChangeArrowheads="1"/>
            </p:cNvSpPr>
            <p:nvPr/>
          </p:nvSpPr>
          <p:spPr bwMode="auto">
            <a:xfrm>
              <a:off x="3052" y="698"/>
              <a:ext cx="1412" cy="1462"/>
            </a:xfrm>
            <a:prstGeom prst="actionButtonHome">
              <a:avLst/>
            </a:prstGeom>
            <a:solidFill>
              <a:schemeClr val="bg2">
                <a:alpha val="25098"/>
              </a:schemeClr>
            </a:solidFill>
            <a:ln w="9525">
              <a:no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9" name="Oval 20"/>
            <p:cNvSpPr>
              <a:spLocks noChangeAspect="1" noChangeArrowheads="1"/>
            </p:cNvSpPr>
            <p:nvPr/>
          </p:nvSpPr>
          <p:spPr bwMode="auto">
            <a:xfrm>
              <a:off x="3717" y="863"/>
              <a:ext cx="75" cy="75"/>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0" name="Oval 21"/>
            <p:cNvSpPr>
              <a:spLocks noChangeAspect="1" noChangeArrowheads="1"/>
            </p:cNvSpPr>
            <p:nvPr/>
          </p:nvSpPr>
          <p:spPr bwMode="auto">
            <a:xfrm>
              <a:off x="4101" y="1898"/>
              <a:ext cx="75" cy="75"/>
            </a:xfrm>
            <a:prstGeom prst="ellipse">
              <a:avLst/>
            </a:prstGeom>
            <a:solidFill>
              <a:schemeClr val="folHlink"/>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1" name="Oval 22"/>
            <p:cNvSpPr>
              <a:spLocks noChangeAspect="1" noChangeArrowheads="1"/>
            </p:cNvSpPr>
            <p:nvPr/>
          </p:nvSpPr>
          <p:spPr bwMode="auto">
            <a:xfrm>
              <a:off x="3648" y="1653"/>
              <a:ext cx="75" cy="75"/>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2" name="Oval 23"/>
            <p:cNvSpPr>
              <a:spLocks noChangeAspect="1" noChangeArrowheads="1"/>
            </p:cNvSpPr>
            <p:nvPr/>
          </p:nvSpPr>
          <p:spPr bwMode="auto">
            <a:xfrm>
              <a:off x="3189" y="1392"/>
              <a:ext cx="75" cy="75"/>
            </a:xfrm>
            <a:prstGeom prst="ellipse">
              <a:avLst/>
            </a:prstGeom>
            <a:solidFill>
              <a:srgbClr val="FF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83" name="Oval 24"/>
            <p:cNvSpPr>
              <a:spLocks noChangeAspect="1" noChangeArrowheads="1"/>
            </p:cNvSpPr>
            <p:nvPr/>
          </p:nvSpPr>
          <p:spPr bwMode="auto">
            <a:xfrm>
              <a:off x="4032" y="1200"/>
              <a:ext cx="75" cy="75"/>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15370" name="AutoShape 26">
            <a:hlinkClick r:id="" action="ppaction://hlinkshowjump?jump=firstslide" highlightClick="1"/>
          </p:cNvPr>
          <p:cNvSpPr>
            <a:spLocks noChangeArrowheads="1"/>
          </p:cNvSpPr>
          <p:nvPr/>
        </p:nvSpPr>
        <p:spPr bwMode="auto">
          <a:xfrm rot="1247942">
            <a:off x="3678236" y="2103440"/>
            <a:ext cx="1479550" cy="1787525"/>
          </a:xfrm>
          <a:prstGeom prst="actionButtonHome">
            <a:avLst/>
          </a:prstGeom>
          <a:solidFill>
            <a:schemeClr val="bg2">
              <a:alpha val="25098"/>
            </a:schemeClr>
          </a:solidFill>
          <a:ln w="9525">
            <a:no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1" name="Oval 27"/>
          <p:cNvSpPr>
            <a:spLocks noChangeAspect="1" noChangeArrowheads="1"/>
          </p:cNvSpPr>
          <p:nvPr/>
        </p:nvSpPr>
        <p:spPr bwMode="auto">
          <a:xfrm>
            <a:off x="4549774" y="2441578"/>
            <a:ext cx="119062" cy="119062"/>
          </a:xfrm>
          <a:prstGeom prst="ellipse">
            <a:avLst/>
          </a:prstGeom>
          <a:solidFill>
            <a:srgbClr val="FF00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2" name="Oval 28"/>
          <p:cNvSpPr>
            <a:spLocks noChangeAspect="1" noChangeArrowheads="1"/>
          </p:cNvSpPr>
          <p:nvPr/>
        </p:nvSpPr>
        <p:spPr bwMode="auto">
          <a:xfrm>
            <a:off x="4548186" y="3584578"/>
            <a:ext cx="119063" cy="119062"/>
          </a:xfrm>
          <a:prstGeom prst="ellipse">
            <a:avLst/>
          </a:prstGeom>
          <a:solidFill>
            <a:schemeClr val="folHlink"/>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3" name="Oval 29"/>
          <p:cNvSpPr>
            <a:spLocks noChangeAspect="1" noChangeArrowheads="1"/>
          </p:cNvSpPr>
          <p:nvPr/>
        </p:nvSpPr>
        <p:spPr bwMode="auto">
          <a:xfrm>
            <a:off x="4167186" y="3162303"/>
            <a:ext cx="119063" cy="119062"/>
          </a:xfrm>
          <a:prstGeom prst="ellipse">
            <a:avLst/>
          </a:prstGeom>
          <a:solidFill>
            <a:srgbClr val="00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4" name="Oval 30"/>
          <p:cNvSpPr>
            <a:spLocks noChangeAspect="1" noChangeArrowheads="1"/>
          </p:cNvSpPr>
          <p:nvPr/>
        </p:nvSpPr>
        <p:spPr bwMode="auto">
          <a:xfrm>
            <a:off x="3862386" y="2747965"/>
            <a:ext cx="119063" cy="119063"/>
          </a:xfrm>
          <a:prstGeom prst="ellipse">
            <a:avLst/>
          </a:prstGeom>
          <a:solidFill>
            <a:srgbClr val="FF00FF"/>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5375" name="Oval 31"/>
          <p:cNvSpPr>
            <a:spLocks noChangeAspect="1" noChangeArrowheads="1"/>
          </p:cNvSpPr>
          <p:nvPr/>
        </p:nvSpPr>
        <p:spPr bwMode="auto">
          <a:xfrm>
            <a:off x="4733924" y="2824165"/>
            <a:ext cx="119062" cy="119063"/>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aphicFrame>
        <p:nvGraphicFramePr>
          <p:cNvPr id="15363" name="Object 3"/>
          <p:cNvGraphicFramePr>
            <a:graphicFrameLocks noGrp="1" noChangeAspect="1"/>
          </p:cNvGraphicFramePr>
          <p:nvPr>
            <p:ph sz="quarter" idx="4294967295"/>
            <p:extLst/>
          </p:nvPr>
        </p:nvGraphicFramePr>
        <p:xfrm>
          <a:off x="804862" y="1709740"/>
          <a:ext cx="730250" cy="365125"/>
        </p:xfrm>
        <a:graphic>
          <a:graphicData uri="http://schemas.openxmlformats.org/presentationml/2006/ole">
            <mc:AlternateContent xmlns:mc="http://schemas.openxmlformats.org/markup-compatibility/2006">
              <mc:Choice xmlns:v="urn:schemas-microsoft-com:vml" Requires="v">
                <p:oleObj spid="_x0000_s4103" name="Equation" r:id="rId6" imgW="457200" imgH="228600" progId="Equation.3">
                  <p:embed/>
                </p:oleObj>
              </mc:Choice>
              <mc:Fallback>
                <p:oleObj name="Equation" r:id="rId6" imgW="457200" imgH="228600" progId="Equation.3">
                  <p:embed/>
                  <p:pic>
                    <p:nvPicPr>
                      <p:cNvPr id="15363" name="Object 3"/>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862" y="1709740"/>
                        <a:ext cx="730250" cy="3651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824357" name="Object 4"/>
          <p:cNvGraphicFramePr>
            <a:graphicFrameLocks noGrp="1" noChangeAspect="1"/>
          </p:cNvGraphicFramePr>
          <p:nvPr>
            <p:ph sz="half" idx="4294967295"/>
          </p:nvPr>
        </p:nvGraphicFramePr>
        <p:xfrm>
          <a:off x="563563" y="4953000"/>
          <a:ext cx="3551237" cy="1006475"/>
        </p:xfrm>
        <a:graphic>
          <a:graphicData uri="http://schemas.openxmlformats.org/presentationml/2006/ole">
            <mc:AlternateContent xmlns:mc="http://schemas.openxmlformats.org/markup-compatibility/2006">
              <mc:Choice xmlns:v="urn:schemas-microsoft-com:vml" Requires="v">
                <p:oleObj spid="_x0000_s4104" name="Equation" r:id="rId8" imgW="1701720" imgH="482400" progId="Equation.3">
                  <p:embed/>
                </p:oleObj>
              </mc:Choice>
              <mc:Fallback>
                <p:oleObj name="Equation" r:id="rId8" imgW="1701720" imgH="482400" progId="Equation.3">
                  <p:embed/>
                  <p:pic>
                    <p:nvPicPr>
                      <p:cNvPr id="824357" name="Object 4"/>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563" y="4953000"/>
                        <a:ext cx="3551237" cy="10064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824359" name="Object 5"/>
          <p:cNvGraphicFramePr>
            <a:graphicFrameLocks noGrp="1" noChangeAspect="1"/>
          </p:cNvGraphicFramePr>
          <p:nvPr>
            <p:ph sz="half" idx="4294967295"/>
          </p:nvPr>
        </p:nvGraphicFramePr>
        <p:xfrm>
          <a:off x="4495800" y="4038600"/>
          <a:ext cx="4525963" cy="2797175"/>
        </p:xfrm>
        <a:graphic>
          <a:graphicData uri="http://schemas.openxmlformats.org/presentationml/2006/ole">
            <mc:AlternateContent xmlns:mc="http://schemas.openxmlformats.org/markup-compatibility/2006">
              <mc:Choice xmlns:v="urn:schemas-microsoft-com:vml" Requires="v">
                <p:oleObj spid="_x0000_s4105" name="Equation" r:id="rId10" imgW="2260440" imgH="1396800" progId="Equation.3">
                  <p:embed/>
                </p:oleObj>
              </mc:Choice>
              <mc:Fallback>
                <p:oleObj name="Equation" r:id="rId10" imgW="2260440" imgH="1396800" progId="Equation.3">
                  <p:embed/>
                  <p:pic>
                    <p:nvPicPr>
                      <p:cNvPr id="824359" name="Object 5"/>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5800" y="4038600"/>
                        <a:ext cx="4525963" cy="279717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4" name="TextBox 3"/>
          <p:cNvSpPr txBox="1"/>
          <p:nvPr/>
        </p:nvSpPr>
        <p:spPr>
          <a:xfrm>
            <a:off x="5638800" y="1651459"/>
            <a:ext cx="3733800" cy="2308324"/>
          </a:xfrm>
          <a:prstGeom prst="rect">
            <a:avLst/>
          </a:prstGeom>
          <a:noFill/>
        </p:spPr>
        <p:txBody>
          <a:bodyPr wrap="square" rtlCol="0">
            <a:spAutoFit/>
          </a:bodyPr>
          <a:lstStyle/>
          <a:p>
            <a:r>
              <a:rPr lang="en-US" sz="2400" dirty="0"/>
              <a:t>Approximates viewpoint changes for </a:t>
            </a:r>
            <a:r>
              <a:rPr lang="en-US" sz="2400" dirty="0" smtClean="0"/>
              <a:t>roughly planar </a:t>
            </a:r>
            <a:r>
              <a:rPr lang="en-US" sz="2400" dirty="0"/>
              <a:t>objects and roughly orthographic </a:t>
            </a:r>
            <a:r>
              <a:rPr lang="en-US" sz="2400" dirty="0" smtClean="0"/>
              <a:t>cameras.</a:t>
            </a:r>
            <a:endParaRPr lang="en-US" sz="2400" dirty="0"/>
          </a:p>
          <a:p>
            <a:endParaRPr lang="en-US" sz="2400" dirty="0"/>
          </a:p>
        </p:txBody>
      </p:sp>
      <p:sp>
        <p:nvSpPr>
          <p:cNvPr id="22" name="Slide Number Placeholder 21"/>
          <p:cNvSpPr>
            <a:spLocks noGrp="1"/>
          </p:cNvSpPr>
          <p:nvPr>
            <p:ph type="sldNum" sz="quarter" idx="12"/>
          </p:nvPr>
        </p:nvSpPr>
        <p:spPr/>
        <p:txBody>
          <a:bodyPr/>
          <a:lstStyle/>
          <a:p>
            <a:pPr fontAlgn="base">
              <a:spcBef>
                <a:spcPct val="0"/>
              </a:spcBef>
              <a:spcAft>
                <a:spcPct val="0"/>
              </a:spcAft>
              <a:defRPr/>
            </a:pPr>
            <a:fld id="{56650EC2-E408-4E5F-9BA1-518D84946784}" type="slidenum">
              <a:rPr lang="en-US" smtClean="0"/>
              <a:pPr fontAlgn="base">
                <a:spcBef>
                  <a:spcPct val="0"/>
                </a:spcBef>
                <a:spcAft>
                  <a:spcPct val="0"/>
                </a:spcAft>
                <a:defRPr/>
              </a:pPr>
              <a:t>12</a:t>
            </a:fld>
            <a:endParaRPr lang="en-US"/>
          </a:p>
        </p:txBody>
      </p:sp>
    </p:spTree>
    <p:extLst>
      <p:ext uri="{BB962C8B-B14F-4D97-AF65-F5344CB8AC3E}">
        <p14:creationId xmlns:p14="http://schemas.microsoft.com/office/powerpoint/2010/main" val="2940737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229600" cy="1143000"/>
          </a:xfrm>
        </p:spPr>
        <p:txBody>
          <a:bodyPr/>
          <a:lstStyle/>
          <a:p>
            <a:r>
              <a:rPr lang="en-US" dirty="0" smtClean="0"/>
              <a:t>RANSAC verification</a:t>
            </a:r>
            <a:endParaRPr lang="en-US" dirty="0"/>
          </a:p>
        </p:txBody>
      </p:sp>
      <p:pic>
        <p:nvPicPr>
          <p:cNvPr id="6" name="Picture 5"/>
          <p:cNvPicPr>
            <a:picLocks noChangeAspect="1" noChangeArrowheads="1"/>
          </p:cNvPicPr>
          <p:nvPr/>
        </p:nvPicPr>
        <p:blipFill>
          <a:blip r:embed="rId3" cstate="print"/>
          <a:srcRect/>
          <a:stretch>
            <a:fillRect/>
          </a:stretch>
        </p:blipFill>
        <p:spPr bwMode="auto">
          <a:xfrm>
            <a:off x="4570412" y="4038600"/>
            <a:ext cx="4421188" cy="2781300"/>
          </a:xfrm>
          <a:prstGeom prst="rect">
            <a:avLst/>
          </a:prstGeom>
          <a:noFill/>
          <a:ln w="9525">
            <a:noFill/>
            <a:round/>
            <a:headEnd/>
            <a:tailEnd/>
          </a:ln>
          <a:effectLst/>
        </p:spPr>
      </p:pic>
      <p:pic>
        <p:nvPicPr>
          <p:cNvPr id="7" name="Picture 6"/>
          <p:cNvPicPr>
            <a:picLocks noChangeAspect="1" noChangeArrowheads="1"/>
          </p:cNvPicPr>
          <p:nvPr/>
        </p:nvPicPr>
        <p:blipFill>
          <a:blip r:embed="rId4" cstate="print"/>
          <a:srcRect/>
          <a:stretch>
            <a:fillRect/>
          </a:stretch>
        </p:blipFill>
        <p:spPr bwMode="auto">
          <a:xfrm>
            <a:off x="161930" y="4230688"/>
            <a:ext cx="4033837" cy="2286000"/>
          </a:xfrm>
          <a:prstGeom prst="rect">
            <a:avLst/>
          </a:prstGeom>
          <a:noFill/>
          <a:ln w="9525">
            <a:noFill/>
            <a:round/>
            <a:headEnd/>
            <a:tailEnd/>
          </a:ln>
          <a:effectLst/>
        </p:spPr>
      </p:pic>
      <p:pic>
        <p:nvPicPr>
          <p:cNvPr id="8" name="Picture 4"/>
          <p:cNvPicPr>
            <a:picLocks noChangeAspect="1" noChangeArrowheads="1"/>
          </p:cNvPicPr>
          <p:nvPr/>
        </p:nvPicPr>
        <p:blipFill>
          <a:blip r:embed="rId5" cstate="print"/>
          <a:srcRect/>
          <a:stretch>
            <a:fillRect/>
          </a:stretch>
        </p:blipFill>
        <p:spPr bwMode="auto">
          <a:xfrm>
            <a:off x="157169" y="1335088"/>
            <a:ext cx="4033837" cy="2286000"/>
          </a:xfrm>
          <a:prstGeom prst="rect">
            <a:avLst/>
          </a:prstGeom>
          <a:noFill/>
          <a:ln w="9525">
            <a:noFill/>
            <a:round/>
            <a:headEnd/>
            <a:tailEnd/>
          </a:ln>
          <a:effectLst/>
        </p:spPr>
      </p:pic>
      <p:pic>
        <p:nvPicPr>
          <p:cNvPr id="9" name="Picture 5"/>
          <p:cNvPicPr>
            <a:picLocks noChangeAspect="1" noChangeArrowheads="1"/>
          </p:cNvPicPr>
          <p:nvPr/>
        </p:nvPicPr>
        <p:blipFill>
          <a:blip r:embed="rId6" cstate="print"/>
          <a:srcRect/>
          <a:stretch>
            <a:fillRect/>
          </a:stretch>
        </p:blipFill>
        <p:spPr bwMode="auto">
          <a:xfrm>
            <a:off x="4565651" y="1143000"/>
            <a:ext cx="4421188" cy="2781300"/>
          </a:xfrm>
          <a:prstGeom prst="rect">
            <a:avLst/>
          </a:prstGeom>
          <a:noFill/>
          <a:ln w="9525">
            <a:noFill/>
            <a:round/>
            <a:headEnd/>
            <a:tailEnd/>
          </a:ln>
          <a:effectLst/>
        </p:spPr>
      </p:pic>
      <p:sp>
        <p:nvSpPr>
          <p:cNvPr id="10" name="Slide Number Placeholder 9"/>
          <p:cNvSpPr>
            <a:spLocks noGrp="1"/>
          </p:cNvSpPr>
          <p:nvPr>
            <p:ph type="sldNum" sz="quarter" idx="12"/>
          </p:nvPr>
        </p:nvSpPr>
        <p:spPr/>
        <p:txBody>
          <a:bodyPr/>
          <a:lstStyle/>
          <a:p>
            <a:pPr>
              <a:defRPr/>
            </a:pPr>
            <a:fld id="{4FBDE46A-9F67-43A3-89ED-66C42CBB5C31}" type="slidenum">
              <a:rPr lang="en-US" smtClean="0"/>
              <a:pPr>
                <a:defRPr/>
              </a:pPr>
              <a:t>13</a:t>
            </a:fld>
            <a:endParaRPr lang="en-US"/>
          </a:p>
        </p:txBody>
      </p:sp>
    </p:spTree>
    <p:extLst>
      <p:ext uri="{BB962C8B-B14F-4D97-AF65-F5344CB8AC3E}">
        <p14:creationId xmlns:p14="http://schemas.microsoft.com/office/powerpoint/2010/main" val="2734266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itle 5"/>
          <p:cNvSpPr>
            <a:spLocks noGrp="1"/>
          </p:cNvSpPr>
          <p:nvPr>
            <p:ph type="title" idx="4294967295"/>
          </p:nvPr>
        </p:nvSpPr>
        <p:spPr/>
        <p:txBody>
          <a:bodyPr/>
          <a:lstStyle/>
          <a:p>
            <a:pPr eaLnBrk="1" hangingPunct="1"/>
            <a:r>
              <a:rPr lang="en-US" smtClean="0"/>
              <a:t>Video Google System</a:t>
            </a:r>
          </a:p>
        </p:txBody>
      </p:sp>
      <p:sp>
        <p:nvSpPr>
          <p:cNvPr id="88068" name="Content Placeholder 6"/>
          <p:cNvSpPr>
            <a:spLocks noGrp="1"/>
          </p:cNvSpPr>
          <p:nvPr>
            <p:ph idx="4294967295"/>
          </p:nvPr>
        </p:nvSpPr>
        <p:spPr>
          <a:xfrm>
            <a:off x="457200" y="1219200"/>
            <a:ext cx="4478338" cy="4495800"/>
          </a:xfrm>
        </p:spPr>
        <p:txBody>
          <a:bodyPr>
            <a:normAutofit fontScale="92500" lnSpcReduction="20000"/>
          </a:bodyPr>
          <a:lstStyle/>
          <a:p>
            <a:pPr marL="456915" indent="-456915" eaLnBrk="1" hangingPunct="1">
              <a:buFont typeface="Trebuchet MS" pitchFamily="34" charset="0"/>
              <a:buAutoNum type="arabicPeriod"/>
            </a:pPr>
            <a:r>
              <a:rPr lang="en-US" dirty="0" smtClean="0"/>
              <a:t>Collect all words within query region</a:t>
            </a:r>
          </a:p>
          <a:p>
            <a:pPr marL="456915" indent="-456915" eaLnBrk="1" hangingPunct="1">
              <a:buFont typeface="Trebuchet MS" pitchFamily="34" charset="0"/>
              <a:buAutoNum type="arabicPeriod"/>
            </a:pPr>
            <a:r>
              <a:rPr lang="en-US" dirty="0" smtClean="0"/>
              <a:t>Inverted file index to find relevant frames</a:t>
            </a:r>
          </a:p>
          <a:p>
            <a:pPr marL="456915" indent="-456915" eaLnBrk="1" hangingPunct="1">
              <a:buFont typeface="Trebuchet MS" pitchFamily="34" charset="0"/>
              <a:buAutoNum type="arabicPeriod"/>
            </a:pPr>
            <a:r>
              <a:rPr lang="en-US" dirty="0" smtClean="0"/>
              <a:t>Compare word counts</a:t>
            </a:r>
          </a:p>
          <a:p>
            <a:pPr marL="456915" indent="-456915" eaLnBrk="1" hangingPunct="1">
              <a:buFont typeface="Trebuchet MS" pitchFamily="34" charset="0"/>
              <a:buAutoNum type="arabicPeriod"/>
            </a:pPr>
            <a:r>
              <a:rPr lang="en-US" dirty="0" smtClean="0"/>
              <a:t>Spatial verification</a:t>
            </a:r>
            <a:endParaRPr lang="en-US" dirty="0" smtClean="0">
              <a:hlinkClick r:id=""/>
            </a:endParaRPr>
          </a:p>
          <a:p>
            <a:pPr marL="456915" indent="-456915" eaLnBrk="1" hangingPunct="1"/>
            <a:endParaRPr lang="en-US" dirty="0" smtClean="0">
              <a:hlinkClick r:id=""/>
            </a:endParaRPr>
          </a:p>
          <a:p>
            <a:pPr marL="456915" indent="-456915" eaLnBrk="1" hangingPunct="1">
              <a:buNone/>
            </a:pPr>
            <a:r>
              <a:rPr lang="en-US" dirty="0" err="1" smtClean="0"/>
              <a:t>Sivic</a:t>
            </a:r>
            <a:r>
              <a:rPr lang="en-US" dirty="0" smtClean="0"/>
              <a:t> &amp; </a:t>
            </a:r>
            <a:r>
              <a:rPr lang="en-US" dirty="0" err="1" smtClean="0"/>
              <a:t>Zisserman</a:t>
            </a:r>
            <a:r>
              <a:rPr lang="en-US" dirty="0" smtClean="0"/>
              <a:t>, ICCV 2003</a:t>
            </a:r>
            <a:endParaRPr lang="en-US" dirty="0" smtClean="0">
              <a:hlinkClick r:id=""/>
            </a:endParaRPr>
          </a:p>
          <a:p>
            <a:pPr marL="456915" indent="-456915" eaLnBrk="1" hangingPunct="1">
              <a:buNone/>
            </a:pPr>
            <a:endParaRPr lang="en-US" dirty="0" smtClean="0">
              <a:hlinkClick r:id=""/>
            </a:endParaRPr>
          </a:p>
          <a:p>
            <a:pPr marL="456915" indent="-456915" eaLnBrk="1" hangingPunct="1"/>
            <a:r>
              <a:rPr lang="en-US" dirty="0" smtClean="0"/>
              <a:t>Demo online at : </a:t>
            </a:r>
            <a:r>
              <a:rPr lang="en-US" sz="1800" dirty="0"/>
              <a:t>http://www.robots.ox.ac.uk/~vgg/research/vgoogle/index.html</a:t>
            </a:r>
          </a:p>
          <a:p>
            <a:pPr marL="456915" indent="-456915" eaLnBrk="1" hangingPunct="1"/>
            <a:endParaRPr lang="en-US" dirty="0" smtClean="0"/>
          </a:p>
        </p:txBody>
      </p:sp>
      <p:pic>
        <p:nvPicPr>
          <p:cNvPr id="88071" name="Picture 7" descr="fac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07063" y="333375"/>
            <a:ext cx="2073275" cy="165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tp575280_fp_002_smal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94290" y="5202238"/>
            <a:ext cx="17145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tp575280_fp_003_small.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81813" y="2344738"/>
            <a:ext cx="17145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tp575280_fp_004_small.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89525" y="2349503"/>
            <a:ext cx="17145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tp575280_fp_005_smal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94290" y="3762378"/>
            <a:ext cx="17145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tp575280_fp_006_small.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81813" y="5216527"/>
            <a:ext cx="17145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descr="tp575280_fp_007_small.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881813" y="3756025"/>
            <a:ext cx="17145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79" name="Picture 15" descr="tp575280_zo_002_small.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4717713" y="2432053"/>
            <a:ext cx="1905000" cy="276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80" name="Picture 16" descr="tp575280_zo_003_small.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258925" y="2728913"/>
            <a:ext cx="1905000" cy="218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82" name="Picture 18" descr="tp575280_zo_005_small.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4152563" y="1778000"/>
            <a:ext cx="1905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85" name="TextBox 27"/>
          <p:cNvSpPr txBox="1">
            <a:spLocks noChangeArrowheads="1"/>
          </p:cNvSpPr>
          <p:nvPr/>
        </p:nvSpPr>
        <p:spPr bwMode="auto">
          <a:xfrm>
            <a:off x="7764463" y="812800"/>
            <a:ext cx="12192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a:solidFill>
                  <a:srgbClr val="000000"/>
                </a:solidFill>
                <a:latin typeface="Trebuchet MS" pitchFamily="34" charset="0"/>
              </a:rPr>
              <a:t>Query region</a:t>
            </a:r>
          </a:p>
        </p:txBody>
      </p:sp>
      <p:sp>
        <p:nvSpPr>
          <p:cNvPr id="29" name="Down Arrow 28"/>
          <p:cNvSpPr>
            <a:spLocks noChangeArrowheads="1"/>
          </p:cNvSpPr>
          <p:nvPr/>
        </p:nvSpPr>
        <p:spPr bwMode="auto">
          <a:xfrm>
            <a:off x="6618291" y="1916116"/>
            <a:ext cx="361128" cy="490984"/>
          </a:xfrm>
          <a:prstGeom prst="downArrow">
            <a:avLst>
              <a:gd name="adj1" fmla="val 50000"/>
              <a:gd name="adj2" fmla="val 49892"/>
            </a:avLst>
          </a:prstGeom>
          <a:solidFill>
            <a:schemeClr val="bg1"/>
          </a:solidFill>
          <a:ln w="12700" cap="sq" algn="ctr">
            <a:solidFill>
              <a:schemeClr val="bg2"/>
            </a:solidFill>
            <a:round/>
            <a:headEnd type="none" w="sm" len="sm"/>
            <a:tailEnd type="none" w="sm" len="sm"/>
          </a:ln>
        </p:spPr>
        <p:txBody>
          <a:bodyPr wrap="none" lIns="89944" tIns="46771" rIns="89944" bIns="46771">
            <a:spAutoFit/>
          </a:bodyPr>
          <a:lstStyle/>
          <a:p>
            <a:pPr eaLnBrk="0" fontAlgn="base" hangingPunct="0">
              <a:spcBef>
                <a:spcPct val="0"/>
              </a:spcBef>
              <a:spcAft>
                <a:spcPct val="0"/>
              </a:spcAft>
            </a:pPr>
            <a:endParaRPr lang="en-US" sz="2000">
              <a:solidFill>
                <a:srgbClr val="FFFFFF"/>
              </a:solidFill>
            </a:endParaRPr>
          </a:p>
        </p:txBody>
      </p:sp>
      <p:sp>
        <p:nvSpPr>
          <p:cNvPr id="30" name="TextBox 29"/>
          <p:cNvSpPr txBox="1">
            <a:spLocks noChangeArrowheads="1"/>
          </p:cNvSpPr>
          <p:nvPr/>
        </p:nvSpPr>
        <p:spPr bwMode="auto">
          <a:xfrm rot="5400000">
            <a:off x="7417594" y="4463257"/>
            <a:ext cx="276383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0"/>
              </a:spcBef>
              <a:spcAft>
                <a:spcPct val="0"/>
              </a:spcAft>
            </a:pPr>
            <a:r>
              <a:rPr lang="en-US" sz="2000">
                <a:solidFill>
                  <a:srgbClr val="000000"/>
                </a:solidFill>
                <a:latin typeface="Trebuchet MS" pitchFamily="34" charset="0"/>
              </a:rPr>
              <a:t>Retrieved frames</a:t>
            </a:r>
          </a:p>
        </p:txBody>
      </p:sp>
      <p:sp>
        <p:nvSpPr>
          <p:cNvPr id="22" name="TextBox 21"/>
          <p:cNvSpPr txBox="1"/>
          <p:nvPr/>
        </p:nvSpPr>
        <p:spPr>
          <a:xfrm>
            <a:off x="7567318" y="6550223"/>
            <a:ext cx="2110082"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rPr>
              <a:t>Kristen </a:t>
            </a:r>
            <a:r>
              <a:rPr kumimoji="0" lang="en-US" sz="1400" b="0" i="0" u="none" strike="noStrike" kern="0" cap="none" spc="0" normalizeH="0" baseline="0" noProof="0" dirty="0" err="1" smtClean="0">
                <a:ln>
                  <a:noFill/>
                </a:ln>
                <a:solidFill>
                  <a:sysClr val="windowText" lastClr="000000"/>
                </a:solidFill>
                <a:effectLst/>
                <a:uLnTx/>
                <a:uFillTx/>
              </a:rPr>
              <a:t>Grauman</a:t>
            </a:r>
            <a:endParaRPr kumimoji="0" lang="en-US" sz="1400" b="0" i="0" u="none" strike="noStrike" kern="0" cap="none" spc="0" normalizeH="0" baseline="0" noProof="0" dirty="0" smtClean="0">
              <a:ln>
                <a:noFill/>
              </a:ln>
              <a:solidFill>
                <a:sysClr val="windowText" lastClr="000000"/>
              </a:solidFill>
              <a:effectLst/>
              <a:uLnTx/>
              <a:uFillTx/>
            </a:endParaRPr>
          </a:p>
        </p:txBody>
      </p:sp>
      <p:sp>
        <p:nvSpPr>
          <p:cNvPr id="18" name="Slide Number Placeholder 17"/>
          <p:cNvSpPr>
            <a:spLocks noGrp="1"/>
          </p:cNvSpPr>
          <p:nvPr>
            <p:ph type="sldNum" sz="quarter" idx="10"/>
          </p:nvPr>
        </p:nvSpPr>
        <p:spPr/>
        <p:txBody>
          <a:bodyPr/>
          <a:lstStyle/>
          <a:p>
            <a:pPr>
              <a:defRPr/>
            </a:pPr>
            <a:fld id="{34889E67-47A7-41E4-BBBE-4D02CE4441B8}" type="slidenum">
              <a:rPr lang="de-DE" smtClean="0"/>
              <a:pPr>
                <a:defRPr/>
              </a:pPr>
              <a:t>14</a:t>
            </a:fld>
            <a:endParaRPr lang="de-DE"/>
          </a:p>
        </p:txBody>
      </p:sp>
    </p:spTree>
    <p:extLst>
      <p:ext uri="{BB962C8B-B14F-4D97-AF65-F5344CB8AC3E}">
        <p14:creationId xmlns:p14="http://schemas.microsoft.com/office/powerpoint/2010/main" val="13521274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0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06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806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806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806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068">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8" grpId="0" build="p"/>
      <p:bldP spid="29" grpId="0" animBg="1"/>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p:cNvSpPr>
            <a:spLocks noGrp="1" noChangeArrowheads="1"/>
          </p:cNvSpPr>
          <p:nvPr>
            <p:ph type="title"/>
          </p:nvPr>
        </p:nvSpPr>
        <p:spPr/>
        <p:txBody>
          <a:bodyPr/>
          <a:lstStyle/>
          <a:p>
            <a:r>
              <a:rPr lang="en-US" smtClean="0"/>
              <a:t>Example Applications</a:t>
            </a:r>
          </a:p>
        </p:txBody>
      </p:sp>
      <p:sp>
        <p:nvSpPr>
          <p:cNvPr id="29701" name="Text Box 4"/>
          <p:cNvSpPr txBox="1">
            <a:spLocks noChangeArrowheads="1"/>
          </p:cNvSpPr>
          <p:nvPr/>
        </p:nvSpPr>
        <p:spPr bwMode="auto">
          <a:xfrm>
            <a:off x="1233488" y="4162425"/>
            <a:ext cx="3697287" cy="1387475"/>
          </a:xfrm>
          <a:prstGeom prst="rect">
            <a:avLst/>
          </a:prstGeom>
          <a:noFill/>
          <a:ln w="12700" cap="sq">
            <a:noFill/>
            <a:miter lim="800000"/>
            <a:headEnd type="none" w="sm" len="sm"/>
            <a:tailEnd type="none" w="sm" len="sm"/>
          </a:ln>
        </p:spPr>
        <p:txBody>
          <a:bodyPr wrap="none" lIns="90000" tIns="46800" rIns="90000" bIns="46800">
            <a:spAutoFit/>
          </a:bodyPr>
          <a:lstStyle/>
          <a:p>
            <a:pPr defTabSz="914400" eaLnBrk="0" fontAlgn="base" hangingPunct="0">
              <a:spcBef>
                <a:spcPct val="0"/>
              </a:spcBef>
              <a:spcAft>
                <a:spcPct val="0"/>
              </a:spcAft>
            </a:pPr>
            <a:r>
              <a:rPr lang="en-US" sz="2400" b="1">
                <a:solidFill>
                  <a:srgbClr val="000000"/>
                </a:solidFill>
                <a:cs typeface="Arial" charset="0"/>
              </a:rPr>
              <a:t>Mobile tourist guide</a:t>
            </a:r>
          </a:p>
          <a:p>
            <a:pPr defTabSz="914400" eaLnBrk="0" fontAlgn="base" hangingPunct="0">
              <a:spcBef>
                <a:spcPct val="0"/>
              </a:spcBef>
              <a:spcAft>
                <a:spcPct val="0"/>
              </a:spcAft>
              <a:buClr>
                <a:srgbClr val="000099"/>
              </a:buClr>
              <a:buFontTx/>
              <a:buChar char="•"/>
            </a:pPr>
            <a:r>
              <a:rPr lang="en-US" sz="2000" b="1">
                <a:solidFill>
                  <a:srgbClr val="000000"/>
                </a:solidFill>
                <a:cs typeface="Arial" charset="0"/>
              </a:rPr>
              <a:t> Self-localization</a:t>
            </a:r>
          </a:p>
          <a:p>
            <a:pPr defTabSz="914400" eaLnBrk="0" fontAlgn="base" hangingPunct="0">
              <a:spcBef>
                <a:spcPct val="0"/>
              </a:spcBef>
              <a:spcAft>
                <a:spcPct val="0"/>
              </a:spcAft>
              <a:buClr>
                <a:srgbClr val="000099"/>
              </a:buClr>
              <a:buFontTx/>
              <a:buChar char="•"/>
            </a:pPr>
            <a:r>
              <a:rPr lang="en-US" sz="2000" b="1">
                <a:solidFill>
                  <a:srgbClr val="000000"/>
                </a:solidFill>
                <a:cs typeface="Arial" charset="0"/>
              </a:rPr>
              <a:t> Object/building recognition</a:t>
            </a:r>
          </a:p>
          <a:p>
            <a:pPr defTabSz="914400" eaLnBrk="0" fontAlgn="base" hangingPunct="0">
              <a:spcBef>
                <a:spcPct val="0"/>
              </a:spcBef>
              <a:spcAft>
                <a:spcPct val="0"/>
              </a:spcAft>
              <a:buClr>
                <a:srgbClr val="000099"/>
              </a:buClr>
              <a:buFontTx/>
              <a:buChar char="•"/>
            </a:pPr>
            <a:r>
              <a:rPr lang="en-US" sz="2000" b="1">
                <a:solidFill>
                  <a:srgbClr val="000000"/>
                </a:solidFill>
                <a:cs typeface="Arial" charset="0"/>
              </a:rPr>
              <a:t> Photo/video augmentation</a:t>
            </a:r>
          </a:p>
        </p:txBody>
      </p:sp>
      <p:pic>
        <p:nvPicPr>
          <p:cNvPr id="29702" name="Picture 5" descr="wearable-computing-segm-white"/>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871663" y="1557338"/>
            <a:ext cx="1595437" cy="2484437"/>
          </a:xfrm>
          <a:prstGeom prst="rect">
            <a:avLst/>
          </a:prstGeom>
          <a:noFill/>
          <a:ln w="9525">
            <a:noFill/>
            <a:miter lim="800000"/>
            <a:headEnd/>
            <a:tailEnd/>
          </a:ln>
        </p:spPr>
      </p:pic>
      <p:pic>
        <p:nvPicPr>
          <p:cNvPr id="29703" name="Picture 9"/>
          <p:cNvPicPr>
            <a:picLocks noChangeAspect="1" noChangeArrowheads="1"/>
          </p:cNvPicPr>
          <p:nvPr/>
        </p:nvPicPr>
        <p:blipFill>
          <a:blip r:embed="rId4"/>
          <a:srcRect/>
          <a:stretch>
            <a:fillRect/>
          </a:stretch>
        </p:blipFill>
        <p:spPr bwMode="auto">
          <a:xfrm>
            <a:off x="5003800" y="1304925"/>
            <a:ext cx="3600450" cy="2700338"/>
          </a:xfrm>
          <a:prstGeom prst="rect">
            <a:avLst/>
          </a:prstGeom>
          <a:noFill/>
          <a:ln w="12700" cap="sq">
            <a:noFill/>
            <a:miter lim="800000"/>
            <a:headEnd type="none" w="sm" len="sm"/>
            <a:tailEnd type="none" w="sm" len="sm"/>
          </a:ln>
        </p:spPr>
      </p:pic>
      <p:grpSp>
        <p:nvGrpSpPr>
          <p:cNvPr id="2" name="Group 16"/>
          <p:cNvGrpSpPr>
            <a:grpSpLocks/>
          </p:cNvGrpSpPr>
          <p:nvPr/>
        </p:nvGrpSpPr>
        <p:grpSpPr bwMode="auto">
          <a:xfrm>
            <a:off x="6624638" y="1377950"/>
            <a:ext cx="1589087" cy="2484438"/>
            <a:chOff x="4173" y="913"/>
            <a:chExt cx="1001" cy="1565"/>
          </a:xfrm>
        </p:grpSpPr>
        <p:grpSp>
          <p:nvGrpSpPr>
            <p:cNvPr id="3" name="Group 14"/>
            <p:cNvGrpSpPr>
              <a:grpSpLocks/>
            </p:cNvGrpSpPr>
            <p:nvPr/>
          </p:nvGrpSpPr>
          <p:grpSpPr bwMode="auto">
            <a:xfrm>
              <a:off x="4195" y="1071"/>
              <a:ext cx="953" cy="1407"/>
              <a:chOff x="4195" y="1071"/>
              <a:chExt cx="953" cy="1407"/>
            </a:xfrm>
          </p:grpSpPr>
          <p:sp>
            <p:nvSpPr>
              <p:cNvPr id="29708" name="Line 10"/>
              <p:cNvSpPr>
                <a:spLocks noChangeShapeType="1"/>
              </p:cNvSpPr>
              <p:nvPr/>
            </p:nvSpPr>
            <p:spPr bwMode="auto">
              <a:xfrm flipV="1">
                <a:off x="4195" y="2432"/>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09" name="Line 11"/>
              <p:cNvSpPr>
                <a:spLocks noChangeShapeType="1"/>
              </p:cNvSpPr>
              <p:nvPr/>
            </p:nvSpPr>
            <p:spPr bwMode="auto">
              <a:xfrm flipV="1">
                <a:off x="4195" y="1117"/>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10" name="Line 12"/>
              <p:cNvSpPr>
                <a:spLocks noChangeShapeType="1"/>
              </p:cNvSpPr>
              <p:nvPr/>
            </p:nvSpPr>
            <p:spPr bwMode="auto">
              <a:xfrm flipV="1">
                <a:off x="4195" y="1071"/>
                <a:ext cx="953" cy="45"/>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sp>
            <p:nvSpPr>
              <p:cNvPr id="29711" name="Line 13"/>
              <p:cNvSpPr>
                <a:spLocks noChangeShapeType="1"/>
              </p:cNvSpPr>
              <p:nvPr/>
            </p:nvSpPr>
            <p:spPr bwMode="auto">
              <a:xfrm>
                <a:off x="5148" y="1071"/>
                <a:ext cx="0" cy="1361"/>
              </a:xfrm>
              <a:prstGeom prst="line">
                <a:avLst/>
              </a:prstGeom>
              <a:noFill/>
              <a:ln w="25400" cap="sq">
                <a:solidFill>
                  <a:srgbClr val="FF0000"/>
                </a:solidFill>
                <a:round/>
                <a:headEnd type="none" w="sm" len="sm"/>
                <a:tailEnd type="none" w="sm" len="sm"/>
              </a:ln>
            </p:spPr>
            <p:txBody>
              <a:bodyPr lIns="90000" tIns="46800" rIns="90000" bIns="46800">
                <a:spAutoFit/>
              </a:bodyPr>
              <a:lstStyle/>
              <a:p>
                <a:pPr defTabSz="914400" fontAlgn="base">
                  <a:spcBef>
                    <a:spcPct val="0"/>
                  </a:spcBef>
                  <a:spcAft>
                    <a:spcPct val="0"/>
                  </a:spcAft>
                </a:pPr>
                <a:endParaRPr lang="en-US" sz="2000">
                  <a:solidFill>
                    <a:srgbClr val="FFFFFF"/>
                  </a:solidFill>
                  <a:cs typeface="Arial" charset="0"/>
                </a:endParaRPr>
              </a:p>
            </p:txBody>
          </p:sp>
        </p:grpSp>
        <p:sp>
          <p:nvSpPr>
            <p:cNvPr id="29707" name="Text Box 15"/>
            <p:cNvSpPr txBox="1">
              <a:spLocks noChangeArrowheads="1"/>
            </p:cNvSpPr>
            <p:nvPr/>
          </p:nvSpPr>
          <p:spPr bwMode="auto">
            <a:xfrm rot="-166250">
              <a:off x="4173" y="913"/>
              <a:ext cx="1001" cy="192"/>
            </a:xfrm>
            <a:prstGeom prst="rect">
              <a:avLst/>
            </a:prstGeom>
            <a:noFill/>
            <a:ln w="12700" cap="sq">
              <a:noFill/>
              <a:miter lim="800000"/>
              <a:headEnd type="none" w="sm" len="sm"/>
              <a:tailEnd type="none" w="sm" len="sm"/>
            </a:ln>
          </p:spPr>
          <p:txBody>
            <a:bodyPr wrap="none" lIns="90000" tIns="46800" rIns="90000" bIns="46800">
              <a:spAutoFit/>
            </a:bodyPr>
            <a:lstStyle/>
            <a:p>
              <a:pPr defTabSz="914400" eaLnBrk="0" fontAlgn="base" hangingPunct="0">
                <a:spcBef>
                  <a:spcPct val="0"/>
                </a:spcBef>
                <a:spcAft>
                  <a:spcPct val="0"/>
                </a:spcAft>
              </a:pPr>
              <a:r>
                <a:rPr lang="en-US" sz="1400">
                  <a:solidFill>
                    <a:srgbClr val="FF0000"/>
                  </a:solidFill>
                  <a:cs typeface="Arial" charset="0"/>
                </a:rPr>
                <a:t>Aachen Cathedral</a:t>
              </a:r>
            </a:p>
          </p:txBody>
        </p:sp>
      </p:grpSp>
      <p:sp>
        <p:nvSpPr>
          <p:cNvPr id="29705" name="Text Box 17"/>
          <p:cNvSpPr txBox="1">
            <a:spLocks noChangeArrowheads="1"/>
          </p:cNvSpPr>
          <p:nvPr/>
        </p:nvSpPr>
        <p:spPr bwMode="auto">
          <a:xfrm>
            <a:off x="5521325" y="6405563"/>
            <a:ext cx="3332163" cy="341312"/>
          </a:xfrm>
          <a:prstGeom prst="rect">
            <a:avLst/>
          </a:prstGeom>
          <a:noFill/>
          <a:ln w="12700" cap="sq">
            <a:noFill/>
            <a:miter lim="800000"/>
            <a:headEnd type="none" w="sm" len="sm"/>
            <a:tailEnd type="none" w="sm" len="sm"/>
          </a:ln>
        </p:spPr>
        <p:txBody>
          <a:bodyPr wrap="none" lIns="90000" tIns="46800" rIns="90000" bIns="46800">
            <a:spAutoFit/>
          </a:bodyPr>
          <a:lstStyle/>
          <a:p>
            <a:pPr algn="r" defTabSz="914400" eaLnBrk="0" fontAlgn="base" hangingPunct="0">
              <a:spcBef>
                <a:spcPct val="0"/>
              </a:spcBef>
              <a:spcAft>
                <a:spcPct val="0"/>
              </a:spcAft>
            </a:pPr>
            <a:r>
              <a:rPr kumimoji="1" lang="en-US" sz="1600">
                <a:solidFill>
                  <a:srgbClr val="000099"/>
                </a:solidFill>
                <a:cs typeface="Arial" charset="0"/>
              </a:rPr>
              <a:t>[Quack, Leibe, Van Gool, CIVR’08]</a:t>
            </a:r>
          </a:p>
        </p:txBody>
      </p:sp>
      <p:sp>
        <p:nvSpPr>
          <p:cNvPr id="15" name="Slide Number Placeholder 14"/>
          <p:cNvSpPr>
            <a:spLocks noGrp="1"/>
          </p:cNvSpPr>
          <p:nvPr>
            <p:ph type="sldNum" sz="quarter" idx="10"/>
          </p:nvPr>
        </p:nvSpPr>
        <p:spPr/>
        <p:txBody>
          <a:bodyPr/>
          <a:lstStyle/>
          <a:p>
            <a:pPr fontAlgn="base">
              <a:spcBef>
                <a:spcPct val="0"/>
              </a:spcBef>
              <a:spcAft>
                <a:spcPct val="0"/>
              </a:spcAft>
              <a:defRPr/>
            </a:pPr>
            <a:fld id="{5FEA7B59-9933-4D8F-B34B-A6B79A1CBFFE}" type="slidenum">
              <a:rPr lang="de-DE" smtClean="0">
                <a:solidFill>
                  <a:srgbClr val="000000"/>
                </a:solidFill>
              </a:rPr>
              <a:pPr fontAlgn="base">
                <a:spcBef>
                  <a:spcPct val="0"/>
                </a:spcBef>
                <a:spcAft>
                  <a:spcPct val="0"/>
                </a:spcAft>
                <a:defRPr/>
              </a:pPr>
              <a:t>15</a:t>
            </a:fld>
            <a:endParaRPr lang="de-DE">
              <a:solidFill>
                <a:srgbClr val="000000"/>
              </a:solidFill>
            </a:endParaRPr>
          </a:p>
        </p:txBody>
      </p:sp>
    </p:spTree>
    <p:extLst>
      <p:ext uri="{BB962C8B-B14F-4D97-AF65-F5344CB8AC3E}">
        <p14:creationId xmlns:p14="http://schemas.microsoft.com/office/powerpoint/2010/main" val="837939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5"/>
          <p:cNvSpPr>
            <a:spLocks noGrp="1"/>
          </p:cNvSpPr>
          <p:nvPr>
            <p:ph type="title"/>
          </p:nvPr>
        </p:nvSpPr>
        <p:spPr/>
        <p:txBody>
          <a:bodyPr/>
          <a:lstStyle/>
          <a:p>
            <a:pPr eaLnBrk="1" hangingPunct="1"/>
            <a:r>
              <a:rPr lang="en-US" smtClean="0"/>
              <a:t>Application: Large-Scale Retrieval</a:t>
            </a:r>
            <a:endParaRPr lang="de-CH" smtClean="0"/>
          </a:p>
        </p:txBody>
      </p:sp>
      <p:sp>
        <p:nvSpPr>
          <p:cNvPr id="31749" name="Rectangle 7"/>
          <p:cNvSpPr>
            <a:spLocks noChangeArrowheads="1"/>
          </p:cNvSpPr>
          <p:nvPr/>
        </p:nvSpPr>
        <p:spPr bwMode="auto">
          <a:xfrm>
            <a:off x="7054850" y="6450013"/>
            <a:ext cx="1787525" cy="338137"/>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sz="1600">
                <a:solidFill>
                  <a:srgbClr val="000000"/>
                </a:solidFill>
                <a:cs typeface="Arial" charset="0"/>
              </a:rPr>
              <a:t>[Philbin CVPR’07]</a:t>
            </a:r>
            <a:endParaRPr lang="de-CH" sz="1600">
              <a:solidFill>
                <a:srgbClr val="FFFFFF"/>
              </a:solidFill>
              <a:cs typeface="Arial" charset="0"/>
            </a:endParaRPr>
          </a:p>
        </p:txBody>
      </p:sp>
      <p:sp>
        <p:nvSpPr>
          <p:cNvPr id="31750" name="Rectangle 10"/>
          <p:cNvSpPr>
            <a:spLocks noChangeArrowheads="1"/>
          </p:cNvSpPr>
          <p:nvPr/>
        </p:nvSpPr>
        <p:spPr bwMode="auto">
          <a:xfrm>
            <a:off x="701675" y="6057900"/>
            <a:ext cx="79692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Query</a:t>
            </a:r>
            <a:endParaRPr lang="de-CH">
              <a:solidFill>
                <a:srgbClr val="FFFFFF"/>
              </a:solidFill>
              <a:cs typeface="Arial" charset="0"/>
            </a:endParaRPr>
          </a:p>
        </p:txBody>
      </p:sp>
      <p:sp>
        <p:nvSpPr>
          <p:cNvPr id="31751" name="Rectangle 11"/>
          <p:cNvSpPr>
            <a:spLocks noChangeArrowheads="1"/>
          </p:cNvSpPr>
          <p:nvPr/>
        </p:nvSpPr>
        <p:spPr bwMode="auto">
          <a:xfrm>
            <a:off x="1870075" y="6057900"/>
            <a:ext cx="6315075" cy="369888"/>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Results from 5k Flickr images (demo available for 100k set)</a:t>
            </a:r>
            <a:endParaRPr lang="de-CH">
              <a:solidFill>
                <a:srgbClr val="FFFFFF"/>
              </a:solidFill>
              <a:cs typeface="Arial" charset="0"/>
            </a:endParaRPr>
          </a:p>
        </p:txBody>
      </p:sp>
      <p:pic>
        <p:nvPicPr>
          <p:cNvPr id="31752" name="Picture 2"/>
          <p:cNvPicPr>
            <a:picLocks noChangeAspect="1" noChangeArrowheads="1"/>
          </p:cNvPicPr>
          <p:nvPr/>
        </p:nvPicPr>
        <p:blipFill>
          <a:blip r:embed="rId3"/>
          <a:srcRect l="2823" r="13885"/>
          <a:stretch>
            <a:fillRect/>
          </a:stretch>
        </p:blipFill>
        <p:spPr bwMode="auto">
          <a:xfrm>
            <a:off x="409575" y="1092200"/>
            <a:ext cx="8616950" cy="4999038"/>
          </a:xfrm>
          <a:prstGeom prst="rect">
            <a:avLst/>
          </a:prstGeom>
          <a:noFill/>
          <a:ln w="12700" cap="sq">
            <a:noFill/>
            <a:miter lim="800000"/>
            <a:headEnd type="none" w="sm" len="sm"/>
            <a:tailEnd type="none" w="sm" len="sm"/>
          </a:ln>
        </p:spPr>
      </p:pic>
      <p:sp>
        <p:nvSpPr>
          <p:cNvPr id="7" name="Slide Number Placeholder 6"/>
          <p:cNvSpPr>
            <a:spLocks noGrp="1"/>
          </p:cNvSpPr>
          <p:nvPr>
            <p:ph type="sldNum" sz="quarter" idx="10"/>
          </p:nvPr>
        </p:nvSpPr>
        <p:spPr/>
        <p:txBody>
          <a:bodyPr/>
          <a:lstStyle/>
          <a:p>
            <a:pPr fontAlgn="base">
              <a:spcBef>
                <a:spcPct val="0"/>
              </a:spcBef>
              <a:spcAft>
                <a:spcPct val="0"/>
              </a:spcAft>
              <a:defRPr/>
            </a:pPr>
            <a:fld id="{EEBBC7F0-8EBE-4EE3-A9E5-36DEE34398E9}" type="slidenum">
              <a:rPr lang="de-DE" smtClean="0">
                <a:solidFill>
                  <a:srgbClr val="000000"/>
                </a:solidFill>
              </a:rPr>
              <a:pPr fontAlgn="base">
                <a:spcBef>
                  <a:spcPct val="0"/>
                </a:spcBef>
                <a:spcAft>
                  <a:spcPct val="0"/>
                </a:spcAft>
                <a:defRPr/>
              </a:pPr>
              <a:t>16</a:t>
            </a:fld>
            <a:endParaRPr lang="de-DE">
              <a:solidFill>
                <a:srgbClr val="000000"/>
              </a:solidFill>
            </a:endParaRPr>
          </a:p>
        </p:txBody>
      </p:sp>
    </p:spTree>
    <p:extLst>
      <p:ext uri="{BB962C8B-B14F-4D97-AF65-F5344CB8AC3E}">
        <p14:creationId xmlns:p14="http://schemas.microsoft.com/office/powerpoint/2010/main" val="37496303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5"/>
          <p:cNvSpPr>
            <a:spLocks noGrp="1"/>
          </p:cNvSpPr>
          <p:nvPr>
            <p:ph type="title"/>
          </p:nvPr>
        </p:nvSpPr>
        <p:spPr/>
        <p:txBody>
          <a:bodyPr/>
          <a:lstStyle/>
          <a:p>
            <a:pPr eaLnBrk="1" hangingPunct="1"/>
            <a:r>
              <a:rPr lang="en-US" smtClean="0"/>
              <a:t>Web Demo: Movie Poster Recognition</a:t>
            </a:r>
            <a:endParaRPr lang="de-CH" smtClean="0"/>
          </a:p>
        </p:txBody>
      </p:sp>
      <p:grpSp>
        <p:nvGrpSpPr>
          <p:cNvPr id="2" name="Group 10"/>
          <p:cNvGrpSpPr>
            <a:grpSpLocks/>
          </p:cNvGrpSpPr>
          <p:nvPr/>
        </p:nvGrpSpPr>
        <p:grpSpPr bwMode="auto">
          <a:xfrm>
            <a:off x="2286000" y="1092200"/>
            <a:ext cx="6265863" cy="5403850"/>
            <a:chOff x="1760499" y="1092168"/>
            <a:chExt cx="6265918" cy="5403924"/>
          </a:xfrm>
        </p:grpSpPr>
        <p:sp>
          <p:nvSpPr>
            <p:cNvPr id="30728" name="Rectangle 7"/>
            <p:cNvSpPr>
              <a:spLocks noChangeArrowheads="1"/>
            </p:cNvSpPr>
            <p:nvPr/>
          </p:nvSpPr>
          <p:spPr bwMode="auto">
            <a:xfrm>
              <a:off x="1760499" y="6126760"/>
              <a:ext cx="6265918" cy="369332"/>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de-CH" u="sng">
                  <a:solidFill>
                    <a:srgbClr val="000099"/>
                  </a:solidFill>
                  <a:cs typeface="Arial" charset="0"/>
                </a:rPr>
                <a:t>http://www.kooaba.com/en/products_engine.html#</a:t>
              </a:r>
            </a:p>
          </p:txBody>
        </p:sp>
        <p:pic>
          <p:nvPicPr>
            <p:cNvPr id="30729" name="Picture 2"/>
            <p:cNvPicPr>
              <a:picLocks noChangeAspect="1" noChangeArrowheads="1"/>
            </p:cNvPicPr>
            <p:nvPr/>
          </p:nvPicPr>
          <p:blipFill>
            <a:blip r:embed="rId2"/>
            <a:srcRect/>
            <a:stretch>
              <a:fillRect/>
            </a:stretch>
          </p:blipFill>
          <p:spPr bwMode="auto">
            <a:xfrm>
              <a:off x="2083962" y="1092168"/>
              <a:ext cx="5618992" cy="4962626"/>
            </a:xfrm>
            <a:prstGeom prst="rect">
              <a:avLst/>
            </a:prstGeom>
            <a:noFill/>
            <a:ln w="12700" cap="sq">
              <a:noFill/>
              <a:miter lim="800000"/>
              <a:headEnd type="none" w="sm" len="sm"/>
              <a:tailEnd type="none" w="sm" len="sm"/>
            </a:ln>
          </p:spPr>
        </p:pic>
      </p:grpSp>
      <p:sp>
        <p:nvSpPr>
          <p:cNvPr id="30726" name="Rectangle 9"/>
          <p:cNvSpPr>
            <a:spLocks noChangeArrowheads="1"/>
          </p:cNvSpPr>
          <p:nvPr/>
        </p:nvSpPr>
        <p:spPr bwMode="auto">
          <a:xfrm>
            <a:off x="373063" y="4013200"/>
            <a:ext cx="1816100" cy="646113"/>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50’000 movie</a:t>
            </a:r>
            <a:br>
              <a:rPr lang="en-US">
                <a:solidFill>
                  <a:srgbClr val="000000"/>
                </a:solidFill>
                <a:cs typeface="Arial" charset="0"/>
              </a:rPr>
            </a:br>
            <a:r>
              <a:rPr lang="en-US">
                <a:solidFill>
                  <a:srgbClr val="000000"/>
                </a:solidFill>
                <a:cs typeface="Arial" charset="0"/>
              </a:rPr>
              <a:t>posters indexed</a:t>
            </a:r>
            <a:endParaRPr lang="de-CH">
              <a:solidFill>
                <a:srgbClr val="FFFFFF"/>
              </a:solidFill>
              <a:cs typeface="Arial" charset="0"/>
            </a:endParaRPr>
          </a:p>
        </p:txBody>
      </p:sp>
      <p:sp>
        <p:nvSpPr>
          <p:cNvPr id="30727" name="Rectangle 11"/>
          <p:cNvSpPr>
            <a:spLocks noChangeArrowheads="1"/>
          </p:cNvSpPr>
          <p:nvPr/>
        </p:nvSpPr>
        <p:spPr bwMode="auto">
          <a:xfrm>
            <a:off x="373063" y="4889500"/>
            <a:ext cx="2298700" cy="1200150"/>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a:solidFill>
                  <a:srgbClr val="000000"/>
                </a:solidFill>
                <a:cs typeface="Arial" charset="0"/>
              </a:rPr>
              <a:t>Query-by-image</a:t>
            </a:r>
            <a:br>
              <a:rPr lang="en-US">
                <a:solidFill>
                  <a:srgbClr val="000000"/>
                </a:solidFill>
                <a:cs typeface="Arial" charset="0"/>
              </a:rPr>
            </a:br>
            <a:r>
              <a:rPr lang="en-US">
                <a:solidFill>
                  <a:srgbClr val="000000"/>
                </a:solidFill>
                <a:cs typeface="Arial" charset="0"/>
              </a:rPr>
              <a:t>from mobile phone</a:t>
            </a:r>
            <a:br>
              <a:rPr lang="en-US">
                <a:solidFill>
                  <a:srgbClr val="000000"/>
                </a:solidFill>
                <a:cs typeface="Arial" charset="0"/>
              </a:rPr>
            </a:br>
            <a:r>
              <a:rPr lang="en-US">
                <a:solidFill>
                  <a:srgbClr val="000000"/>
                </a:solidFill>
                <a:cs typeface="Arial" charset="0"/>
              </a:rPr>
              <a:t>available in Switzer-</a:t>
            </a:r>
            <a:br>
              <a:rPr lang="en-US">
                <a:solidFill>
                  <a:srgbClr val="000000"/>
                </a:solidFill>
                <a:cs typeface="Arial" charset="0"/>
              </a:rPr>
            </a:br>
            <a:r>
              <a:rPr lang="en-US">
                <a:solidFill>
                  <a:srgbClr val="000000"/>
                </a:solidFill>
                <a:cs typeface="Arial" charset="0"/>
              </a:rPr>
              <a:t>land</a:t>
            </a:r>
            <a:endParaRPr lang="de-CH">
              <a:solidFill>
                <a:srgbClr val="FFFFFF"/>
              </a:solidFill>
              <a:cs typeface="Arial" charset="0"/>
            </a:endParaRPr>
          </a:p>
        </p:txBody>
      </p:sp>
      <p:sp>
        <p:nvSpPr>
          <p:cNvPr id="8" name="Slide Number Placeholder 7"/>
          <p:cNvSpPr>
            <a:spLocks noGrp="1"/>
          </p:cNvSpPr>
          <p:nvPr>
            <p:ph type="sldNum" sz="quarter" idx="10"/>
          </p:nvPr>
        </p:nvSpPr>
        <p:spPr/>
        <p:txBody>
          <a:bodyPr/>
          <a:lstStyle/>
          <a:p>
            <a:pPr fontAlgn="base">
              <a:spcBef>
                <a:spcPct val="0"/>
              </a:spcBef>
              <a:spcAft>
                <a:spcPct val="0"/>
              </a:spcAft>
              <a:defRPr/>
            </a:pPr>
            <a:fld id="{EEBBC7F0-8EBE-4EE3-A9E5-36DEE34398E9}" type="slidenum">
              <a:rPr lang="de-DE" smtClean="0">
                <a:solidFill>
                  <a:srgbClr val="000000"/>
                </a:solidFill>
              </a:rPr>
              <a:pPr fontAlgn="base">
                <a:spcBef>
                  <a:spcPct val="0"/>
                </a:spcBef>
                <a:spcAft>
                  <a:spcPct val="0"/>
                </a:spcAft>
                <a:defRPr/>
              </a:pPr>
              <a:t>17</a:t>
            </a:fld>
            <a:endParaRPr lang="de-DE">
              <a:solidFill>
                <a:srgbClr val="000000"/>
              </a:solidFill>
            </a:endParaRPr>
          </a:p>
        </p:txBody>
      </p:sp>
    </p:spTree>
    <p:extLst>
      <p:ext uri="{BB962C8B-B14F-4D97-AF65-F5344CB8AC3E}">
        <p14:creationId xmlns:p14="http://schemas.microsoft.com/office/powerpoint/2010/main" val="26169841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853" t="24025" r="17500" b="22972"/>
          <a:stretch/>
        </p:blipFill>
        <p:spPr bwMode="auto">
          <a:xfrm>
            <a:off x="257735" y="-84044"/>
            <a:ext cx="8476129" cy="36718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470" t="34211" r="27648" b="8204"/>
          <a:stretch/>
        </p:blipFill>
        <p:spPr bwMode="auto">
          <a:xfrm>
            <a:off x="990600" y="3200400"/>
            <a:ext cx="7010400" cy="393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idx="12"/>
          </p:nvPr>
        </p:nvSpPr>
        <p:spPr/>
        <p:txBody>
          <a:bodyPr/>
          <a:lstStyle/>
          <a:p>
            <a:fld id="{D58F9E31-BAEE-4B2A-AF01-5F5E8A6439DF}" type="slidenum">
              <a:rPr lang="en-US" smtClean="0"/>
              <a:pPr/>
              <a:t>18</a:t>
            </a:fld>
            <a:endParaRPr lang="en-US"/>
          </a:p>
        </p:txBody>
      </p:sp>
    </p:spTree>
    <p:extLst>
      <p:ext uri="{BB962C8B-B14F-4D97-AF65-F5344CB8AC3E}">
        <p14:creationId xmlns:p14="http://schemas.microsoft.com/office/powerpoint/2010/main" val="41867173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Arial" pitchFamily="34" charset="0"/>
                <a:cs typeface="Arial" pitchFamily="34" charset="0"/>
              </a:rPr>
              <a:t>Spatial Verification: two basic strategies</a:t>
            </a:r>
            <a:endParaRPr lang="en-US" sz="3800" dirty="0">
              <a:latin typeface="Arial" pitchFamily="34" charset="0"/>
              <a:cs typeface="Arial" pitchFamily="34" charset="0"/>
            </a:endParaRPr>
          </a:p>
        </p:txBody>
      </p:sp>
      <p:sp>
        <p:nvSpPr>
          <p:cNvPr id="3" name="Content Placeholder 2"/>
          <p:cNvSpPr>
            <a:spLocks noGrp="1"/>
          </p:cNvSpPr>
          <p:nvPr>
            <p:ph idx="1"/>
          </p:nvPr>
        </p:nvSpPr>
        <p:spPr>
          <a:xfrm>
            <a:off x="457200" y="1600203"/>
            <a:ext cx="8229600" cy="4952997"/>
          </a:xfrm>
        </p:spPr>
        <p:txBody>
          <a:bodyPr>
            <a:normAutofit/>
          </a:bodyPr>
          <a:lstStyle/>
          <a:p>
            <a:r>
              <a:rPr lang="en-US" sz="2800" dirty="0" smtClean="0">
                <a:latin typeface="Arial" pitchFamily="34" charset="0"/>
                <a:cs typeface="Arial" pitchFamily="34" charset="0"/>
              </a:rPr>
              <a:t>RANSAC</a:t>
            </a:r>
          </a:p>
          <a:p>
            <a:pPr lvl="1"/>
            <a:r>
              <a:rPr lang="en-US" sz="2400" dirty="0" smtClean="0">
                <a:latin typeface="Arial" pitchFamily="34" charset="0"/>
                <a:cs typeface="Arial" pitchFamily="34" charset="0"/>
              </a:rPr>
              <a:t>Typically sort by </a:t>
            </a:r>
            <a:r>
              <a:rPr lang="en-US" sz="2400" dirty="0" err="1" smtClean="0">
                <a:latin typeface="Arial" pitchFamily="34" charset="0"/>
                <a:cs typeface="Arial" pitchFamily="34" charset="0"/>
              </a:rPr>
              <a:t>BoW</a:t>
            </a:r>
            <a:r>
              <a:rPr lang="en-US" sz="2400" dirty="0" smtClean="0">
                <a:latin typeface="Arial" pitchFamily="34" charset="0"/>
                <a:cs typeface="Arial" pitchFamily="34" charset="0"/>
              </a:rPr>
              <a:t> similarity as initial filter</a:t>
            </a:r>
          </a:p>
          <a:p>
            <a:pPr lvl="1"/>
            <a:r>
              <a:rPr lang="en-US" sz="2400" dirty="0">
                <a:latin typeface="Arial" pitchFamily="34" charset="0"/>
                <a:cs typeface="Arial" pitchFamily="34" charset="0"/>
              </a:rPr>
              <a:t>V</a:t>
            </a:r>
            <a:r>
              <a:rPr lang="en-US" sz="2400" dirty="0" smtClean="0">
                <a:latin typeface="Arial" pitchFamily="34" charset="0"/>
                <a:cs typeface="Arial" pitchFamily="34" charset="0"/>
              </a:rPr>
              <a:t>erify by checking support (inliers) for possible transformations </a:t>
            </a:r>
          </a:p>
          <a:p>
            <a:pPr lvl="2"/>
            <a:r>
              <a:rPr lang="en-US" sz="2000" dirty="0" smtClean="0">
                <a:latin typeface="Arial" pitchFamily="34" charset="0"/>
                <a:cs typeface="Arial" pitchFamily="34" charset="0"/>
              </a:rPr>
              <a:t>e.g., “success” if find a transformation with &gt; N inlier correspondences</a:t>
            </a:r>
          </a:p>
          <a:p>
            <a:pPr lvl="1"/>
            <a:endParaRPr lang="en-US" sz="2400" dirty="0" smtClean="0">
              <a:latin typeface="Arial" pitchFamily="34" charset="0"/>
              <a:cs typeface="Arial" pitchFamily="34" charset="0"/>
            </a:endParaRPr>
          </a:p>
          <a:p>
            <a:r>
              <a:rPr lang="en-US" sz="2800" dirty="0" smtClean="0">
                <a:solidFill>
                  <a:srgbClr val="0070C0"/>
                </a:solidFill>
                <a:latin typeface="Arial" pitchFamily="34" charset="0"/>
                <a:cs typeface="Arial" pitchFamily="34" charset="0"/>
              </a:rPr>
              <a:t>Generalized Hough Transform</a:t>
            </a:r>
          </a:p>
          <a:p>
            <a:pPr lvl="1"/>
            <a:r>
              <a:rPr lang="en-US" sz="2400" dirty="0" smtClean="0">
                <a:solidFill>
                  <a:srgbClr val="0070C0"/>
                </a:solidFill>
                <a:latin typeface="Arial" pitchFamily="34" charset="0"/>
                <a:cs typeface="Arial" pitchFamily="34" charset="0"/>
              </a:rPr>
              <a:t>Let each matched feature cast a vote on location, scale, orientation of the model object </a:t>
            </a:r>
          </a:p>
          <a:p>
            <a:pPr lvl="1"/>
            <a:r>
              <a:rPr lang="en-US" sz="2400" dirty="0" smtClean="0">
                <a:solidFill>
                  <a:srgbClr val="0070C0"/>
                </a:solidFill>
                <a:latin typeface="Arial" pitchFamily="34" charset="0"/>
                <a:cs typeface="Arial" pitchFamily="34" charset="0"/>
              </a:rPr>
              <a:t>Verify parameters with enough votes</a:t>
            </a:r>
            <a:endParaRPr lang="en-US" sz="2400" dirty="0">
              <a:solidFill>
                <a:srgbClr val="0070C0"/>
              </a:solidFill>
              <a:latin typeface="Arial" pitchFamily="34" charset="0"/>
              <a:cs typeface="Arial" pitchFamily="34" charset="0"/>
            </a:endParaRP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fld id="{24DC6FD6-FF4C-4A07-A6C4-69E6F02FB222}"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2803197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Administrative stuffs</a:t>
            </a:r>
            <a:endParaRPr lang="en-US" dirty="0"/>
          </a:p>
        </p:txBody>
      </p:sp>
      <p:sp>
        <p:nvSpPr>
          <p:cNvPr id="3" name="Content Placeholder 2"/>
          <p:cNvSpPr>
            <a:spLocks noGrp="1"/>
          </p:cNvSpPr>
          <p:nvPr>
            <p:ph idx="1"/>
          </p:nvPr>
        </p:nvSpPr>
        <p:spPr/>
        <p:txBody>
          <a:bodyPr>
            <a:normAutofit/>
          </a:bodyPr>
          <a:lstStyle/>
          <a:p>
            <a:r>
              <a:rPr lang="en-US" dirty="0" smtClean="0"/>
              <a:t>Presentation and discussion leads assigned</a:t>
            </a:r>
          </a:p>
          <a:p>
            <a:endParaRPr lang="en-US" dirty="0"/>
          </a:p>
          <a:p>
            <a:r>
              <a:rPr lang="en-US" dirty="0" smtClean="0"/>
              <a:t>Questions?</a:t>
            </a:r>
            <a:endParaRPr lang="en-US" dirty="0"/>
          </a:p>
        </p:txBody>
      </p:sp>
    </p:spTree>
    <p:extLst>
      <p:ext uri="{BB962C8B-B14F-4D97-AF65-F5344CB8AC3E}">
        <p14:creationId xmlns:p14="http://schemas.microsoft.com/office/powerpoint/2010/main" val="136773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4000" dirty="0" smtClean="0"/>
              <a:t>Voting: Generalized Hough Transform</a:t>
            </a:r>
            <a:endParaRPr lang="en-US" sz="4000" dirty="0"/>
          </a:p>
        </p:txBody>
      </p:sp>
      <p:sp>
        <p:nvSpPr>
          <p:cNvPr id="3" name="Content Placeholder 2"/>
          <p:cNvSpPr>
            <a:spLocks noGrp="1"/>
          </p:cNvSpPr>
          <p:nvPr>
            <p:ph idx="1"/>
          </p:nvPr>
        </p:nvSpPr>
        <p:spPr>
          <a:xfrm>
            <a:off x="457200" y="1295400"/>
            <a:ext cx="8229600" cy="1524000"/>
          </a:xfrm>
        </p:spPr>
        <p:txBody>
          <a:bodyPr/>
          <a:lstStyle/>
          <a:p>
            <a:r>
              <a:rPr lang="en-US" sz="2400" dirty="0" smtClean="0"/>
              <a:t>If we use scale, rotation, and translation invariant local features, then each feature match gives an alignment hypothesis (for scale, translation, and orientation of model in image).</a:t>
            </a:r>
            <a:endParaRPr lang="en-US" sz="2400" dirty="0"/>
          </a:p>
        </p:txBody>
      </p:sp>
      <p:pic>
        <p:nvPicPr>
          <p:cNvPr id="4" name="Picture 4"/>
          <p:cNvPicPr>
            <a:picLocks noChangeAspect="1" noChangeArrowheads="1"/>
          </p:cNvPicPr>
          <p:nvPr/>
        </p:nvPicPr>
        <p:blipFill>
          <a:blip r:embed="rId3"/>
          <a:srcRect/>
          <a:stretch>
            <a:fillRect/>
          </a:stretch>
        </p:blipFill>
        <p:spPr bwMode="auto">
          <a:xfrm>
            <a:off x="1090613" y="3478213"/>
            <a:ext cx="2643187" cy="2565400"/>
          </a:xfrm>
          <a:prstGeom prst="rect">
            <a:avLst/>
          </a:prstGeom>
          <a:noFill/>
          <a:ln w="38100">
            <a:solidFill>
              <a:srgbClr val="00FFFF"/>
            </a:solidFill>
            <a:miter lim="800000"/>
            <a:headEnd/>
            <a:tailEnd/>
          </a:ln>
        </p:spPr>
      </p:pic>
      <p:sp>
        <p:nvSpPr>
          <p:cNvPr id="5" name="Rectangle 10"/>
          <p:cNvSpPr>
            <a:spLocks noChangeArrowheads="1"/>
          </p:cNvSpPr>
          <p:nvPr/>
        </p:nvSpPr>
        <p:spPr bwMode="auto">
          <a:xfrm rot="-1726290">
            <a:off x="1090613" y="4595813"/>
            <a:ext cx="814387" cy="81438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pic>
        <p:nvPicPr>
          <p:cNvPr id="6" name="Picture 5"/>
          <p:cNvPicPr>
            <a:picLocks noChangeAspect="1" noChangeArrowheads="1"/>
          </p:cNvPicPr>
          <p:nvPr/>
        </p:nvPicPr>
        <p:blipFill>
          <a:blip r:embed="rId4"/>
          <a:srcRect/>
          <a:stretch>
            <a:fillRect/>
          </a:stretch>
        </p:blipFill>
        <p:spPr bwMode="auto">
          <a:xfrm>
            <a:off x="4343400" y="2895600"/>
            <a:ext cx="3879850" cy="3148013"/>
          </a:xfrm>
          <a:prstGeom prst="rect">
            <a:avLst/>
          </a:prstGeom>
          <a:noFill/>
          <a:ln w="9525">
            <a:noFill/>
            <a:miter lim="800000"/>
            <a:headEnd/>
            <a:tailEnd/>
          </a:ln>
        </p:spPr>
      </p:pic>
      <p:sp>
        <p:nvSpPr>
          <p:cNvPr id="8" name="Rectangle 13"/>
          <p:cNvSpPr>
            <a:spLocks noChangeArrowheads="1"/>
          </p:cNvSpPr>
          <p:nvPr/>
        </p:nvSpPr>
        <p:spPr bwMode="auto">
          <a:xfrm rot="18059163">
            <a:off x="4852988" y="3922713"/>
            <a:ext cx="420687" cy="374650"/>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9" name="Rectangle 24"/>
          <p:cNvSpPr>
            <a:spLocks noChangeArrowheads="1"/>
          </p:cNvSpPr>
          <p:nvPr/>
        </p:nvSpPr>
        <p:spPr bwMode="auto">
          <a:xfrm rot="3979693">
            <a:off x="4795838" y="3806825"/>
            <a:ext cx="1182687" cy="1244600"/>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1" name="Rectangle 30"/>
          <p:cNvSpPr>
            <a:spLocks noChangeArrowheads="1"/>
          </p:cNvSpPr>
          <p:nvPr/>
        </p:nvSpPr>
        <p:spPr bwMode="auto">
          <a:xfrm rot="6170336">
            <a:off x="6711950" y="4260850"/>
            <a:ext cx="1182688" cy="1138238"/>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2" name="Rectangle 19"/>
          <p:cNvSpPr>
            <a:spLocks noChangeArrowheads="1"/>
          </p:cNvSpPr>
          <p:nvPr/>
        </p:nvSpPr>
        <p:spPr bwMode="auto">
          <a:xfrm rot="15179066">
            <a:off x="6716712" y="4713288"/>
            <a:ext cx="325438" cy="288925"/>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3" name="Text Box 34"/>
          <p:cNvSpPr txBox="1">
            <a:spLocks noChangeArrowheads="1"/>
          </p:cNvSpPr>
          <p:nvPr/>
        </p:nvSpPr>
        <p:spPr bwMode="auto">
          <a:xfrm>
            <a:off x="2057400" y="6110288"/>
            <a:ext cx="813043"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Model</a:t>
            </a:r>
            <a:endParaRPr lang="en-US" dirty="0">
              <a:solidFill>
                <a:srgbClr val="000000"/>
              </a:solidFill>
            </a:endParaRPr>
          </a:p>
        </p:txBody>
      </p:sp>
      <p:sp>
        <p:nvSpPr>
          <p:cNvPr id="14" name="Text Box 34"/>
          <p:cNvSpPr txBox="1">
            <a:spLocks noChangeArrowheads="1"/>
          </p:cNvSpPr>
          <p:nvPr/>
        </p:nvSpPr>
        <p:spPr bwMode="auto">
          <a:xfrm>
            <a:off x="5638800" y="6096000"/>
            <a:ext cx="1467068"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Novel image</a:t>
            </a:r>
            <a:endParaRPr lang="en-US" dirty="0">
              <a:solidFill>
                <a:srgbClr val="000000"/>
              </a:solidFill>
            </a:endParaRPr>
          </a:p>
        </p:txBody>
      </p:sp>
      <p:sp>
        <p:nvSpPr>
          <p:cNvPr id="15" name="TextBox 14"/>
          <p:cNvSpPr txBox="1"/>
          <p:nvPr/>
        </p:nvSpPr>
        <p:spPr>
          <a:xfrm>
            <a:off x="6858000" y="6641812"/>
            <a:ext cx="3886200" cy="292388"/>
          </a:xfrm>
          <a:prstGeom prst="rect">
            <a:avLst/>
          </a:prstGeom>
          <a:noFill/>
        </p:spPr>
        <p:txBody>
          <a:bodyPr wrap="square" rtlCol="0">
            <a:spAutoFit/>
          </a:bodyPr>
          <a:lstStyle/>
          <a:p>
            <a:pPr defTabSz="914400"/>
            <a:r>
              <a:rPr lang="en-US" sz="1300" dirty="0" smtClean="0">
                <a:solidFill>
                  <a:srgbClr val="000000"/>
                </a:solidFill>
              </a:rPr>
              <a:t>Adapted from Lana </a:t>
            </a:r>
            <a:r>
              <a:rPr lang="en-US" sz="1300" dirty="0" err="1" smtClean="0">
                <a:solidFill>
                  <a:srgbClr val="000000"/>
                </a:solidFill>
              </a:rPr>
              <a:t>Lazebnik</a:t>
            </a:r>
            <a:endParaRPr lang="en-US" sz="1300" dirty="0">
              <a:solidFill>
                <a:srgbClr val="000000"/>
              </a:solidFill>
            </a:endParaRPr>
          </a:p>
        </p:txBody>
      </p:sp>
      <p:sp>
        <p:nvSpPr>
          <p:cNvPr id="16" name="Slide Number Placeholder 15"/>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20</a:t>
            </a:fld>
            <a:endParaRPr lang="en-US">
              <a:solidFill>
                <a:srgbClr val="000000"/>
              </a:solidFill>
            </a:endParaRPr>
          </a:p>
        </p:txBody>
      </p:sp>
    </p:spTree>
    <p:extLst>
      <p:ext uri="{BB962C8B-B14F-4D97-AF65-F5344CB8AC3E}">
        <p14:creationId xmlns:p14="http://schemas.microsoft.com/office/powerpoint/2010/main" val="148058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4000" dirty="0" smtClean="0"/>
              <a:t>Voting: Generalized Hough Transform</a:t>
            </a:r>
            <a:endParaRPr lang="en-US" sz="4000" dirty="0"/>
          </a:p>
        </p:txBody>
      </p:sp>
      <p:sp>
        <p:nvSpPr>
          <p:cNvPr id="3" name="Content Placeholder 2"/>
          <p:cNvSpPr>
            <a:spLocks noGrp="1"/>
          </p:cNvSpPr>
          <p:nvPr>
            <p:ph idx="1"/>
          </p:nvPr>
        </p:nvSpPr>
        <p:spPr>
          <a:xfrm>
            <a:off x="457200" y="1295400"/>
            <a:ext cx="8229600" cy="1524000"/>
          </a:xfrm>
        </p:spPr>
        <p:txBody>
          <a:bodyPr/>
          <a:lstStyle/>
          <a:p>
            <a:r>
              <a:rPr lang="en-US" sz="2400" dirty="0" smtClean="0"/>
              <a:t>A hypothesis generated by a single match may be unreliable,</a:t>
            </a:r>
          </a:p>
          <a:p>
            <a:r>
              <a:rPr lang="en-US" sz="2400" dirty="0" smtClean="0"/>
              <a:t>So let each match </a:t>
            </a:r>
            <a:r>
              <a:rPr lang="en-US" sz="2400" b="1" dirty="0" smtClean="0"/>
              <a:t>vote</a:t>
            </a:r>
            <a:r>
              <a:rPr lang="en-US" sz="2400" dirty="0" smtClean="0"/>
              <a:t> for a hypothesis in Hough space</a:t>
            </a:r>
            <a:endParaRPr lang="en-US" sz="2400" b="1" dirty="0"/>
          </a:p>
        </p:txBody>
      </p:sp>
      <p:pic>
        <p:nvPicPr>
          <p:cNvPr id="16" name="Picture 4"/>
          <p:cNvPicPr>
            <a:picLocks noChangeAspect="1" noChangeArrowheads="1"/>
          </p:cNvPicPr>
          <p:nvPr/>
        </p:nvPicPr>
        <p:blipFill>
          <a:blip r:embed="rId3"/>
          <a:srcRect/>
          <a:stretch>
            <a:fillRect/>
          </a:stretch>
        </p:blipFill>
        <p:spPr bwMode="auto">
          <a:xfrm>
            <a:off x="1090613" y="3478213"/>
            <a:ext cx="2643187" cy="2565400"/>
          </a:xfrm>
          <a:prstGeom prst="rect">
            <a:avLst/>
          </a:prstGeom>
          <a:noFill/>
          <a:ln w="38100">
            <a:solidFill>
              <a:srgbClr val="00FFFF"/>
            </a:solidFill>
            <a:miter lim="800000"/>
            <a:headEnd/>
            <a:tailEnd/>
          </a:ln>
        </p:spPr>
      </p:pic>
      <p:sp>
        <p:nvSpPr>
          <p:cNvPr id="17" name="Rectangle 5"/>
          <p:cNvSpPr>
            <a:spLocks noChangeArrowheads="1"/>
          </p:cNvSpPr>
          <p:nvPr/>
        </p:nvSpPr>
        <p:spPr bwMode="auto">
          <a:xfrm rot="-819211">
            <a:off x="2843213" y="4800600"/>
            <a:ext cx="814387" cy="814388"/>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18" name="Rectangle 6"/>
          <p:cNvSpPr>
            <a:spLocks noChangeArrowheads="1"/>
          </p:cNvSpPr>
          <p:nvPr/>
        </p:nvSpPr>
        <p:spPr bwMode="auto">
          <a:xfrm rot="-1726290">
            <a:off x="1090613" y="4595813"/>
            <a:ext cx="814387" cy="81438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pic>
        <p:nvPicPr>
          <p:cNvPr id="19" name="Picture 7"/>
          <p:cNvPicPr>
            <a:picLocks noChangeAspect="1" noChangeArrowheads="1"/>
          </p:cNvPicPr>
          <p:nvPr/>
        </p:nvPicPr>
        <p:blipFill>
          <a:blip r:embed="rId4"/>
          <a:srcRect/>
          <a:stretch>
            <a:fillRect/>
          </a:stretch>
        </p:blipFill>
        <p:spPr bwMode="auto">
          <a:xfrm>
            <a:off x="4343400" y="2895600"/>
            <a:ext cx="3879850" cy="3148013"/>
          </a:xfrm>
          <a:prstGeom prst="rect">
            <a:avLst/>
          </a:prstGeom>
          <a:noFill/>
          <a:ln w="9525">
            <a:noFill/>
            <a:miter lim="800000"/>
            <a:headEnd/>
            <a:tailEnd/>
          </a:ln>
        </p:spPr>
      </p:pic>
      <p:sp>
        <p:nvSpPr>
          <p:cNvPr id="20" name="Rectangle 9"/>
          <p:cNvSpPr>
            <a:spLocks noChangeArrowheads="1"/>
          </p:cNvSpPr>
          <p:nvPr/>
        </p:nvSpPr>
        <p:spPr bwMode="auto">
          <a:xfrm rot="-743689">
            <a:off x="3071813" y="4068763"/>
            <a:ext cx="503237" cy="503237"/>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nvGrpSpPr>
          <p:cNvPr id="21" name="Group 10"/>
          <p:cNvGrpSpPr>
            <a:grpSpLocks/>
          </p:cNvGrpSpPr>
          <p:nvPr/>
        </p:nvGrpSpPr>
        <p:grpSpPr bwMode="auto">
          <a:xfrm>
            <a:off x="4765675" y="3836988"/>
            <a:ext cx="1244600" cy="1182687"/>
            <a:chOff x="3002" y="2417"/>
            <a:chExt cx="784" cy="745"/>
          </a:xfrm>
        </p:grpSpPr>
        <p:sp>
          <p:nvSpPr>
            <p:cNvPr id="22" name="Rectangle 11"/>
            <p:cNvSpPr>
              <a:spLocks noChangeArrowheads="1"/>
            </p:cNvSpPr>
            <p:nvPr/>
          </p:nvSpPr>
          <p:spPr bwMode="auto">
            <a:xfrm rot="-3540837">
              <a:off x="3057" y="2471"/>
              <a:ext cx="265" cy="236"/>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3" name="Rectangle 12"/>
            <p:cNvSpPr>
              <a:spLocks noChangeArrowheads="1"/>
            </p:cNvSpPr>
            <p:nvPr/>
          </p:nvSpPr>
          <p:spPr bwMode="auto">
            <a:xfrm rot="3979693">
              <a:off x="3021" y="2398"/>
              <a:ext cx="745" cy="784"/>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24" name="Group 13"/>
          <p:cNvGrpSpPr>
            <a:grpSpLocks/>
          </p:cNvGrpSpPr>
          <p:nvPr/>
        </p:nvGrpSpPr>
        <p:grpSpPr bwMode="auto">
          <a:xfrm>
            <a:off x="4648200" y="3962400"/>
            <a:ext cx="1244600" cy="1182688"/>
            <a:chOff x="2928" y="2496"/>
            <a:chExt cx="784" cy="745"/>
          </a:xfrm>
        </p:grpSpPr>
        <p:sp>
          <p:nvSpPr>
            <p:cNvPr id="25" name="Rectangle 14"/>
            <p:cNvSpPr>
              <a:spLocks noChangeArrowheads="1"/>
            </p:cNvSpPr>
            <p:nvPr/>
          </p:nvSpPr>
          <p:spPr bwMode="auto">
            <a:xfrm rot="-3703846">
              <a:off x="3120" y="2884"/>
              <a:ext cx="265" cy="236"/>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6" name="Rectangle 15"/>
            <p:cNvSpPr>
              <a:spLocks noChangeArrowheads="1"/>
            </p:cNvSpPr>
            <p:nvPr/>
          </p:nvSpPr>
          <p:spPr bwMode="auto">
            <a:xfrm rot="4308702">
              <a:off x="2947" y="2477"/>
              <a:ext cx="745" cy="784"/>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27" name="Group 16"/>
          <p:cNvGrpSpPr>
            <a:grpSpLocks/>
          </p:cNvGrpSpPr>
          <p:nvPr/>
        </p:nvGrpSpPr>
        <p:grpSpPr bwMode="auto">
          <a:xfrm>
            <a:off x="6734175" y="4238625"/>
            <a:ext cx="1138238" cy="1182688"/>
            <a:chOff x="4242" y="2670"/>
            <a:chExt cx="717" cy="745"/>
          </a:xfrm>
        </p:grpSpPr>
        <p:sp>
          <p:nvSpPr>
            <p:cNvPr id="28" name="Rectangle 17"/>
            <p:cNvSpPr>
              <a:spLocks noChangeArrowheads="1"/>
            </p:cNvSpPr>
            <p:nvPr/>
          </p:nvSpPr>
          <p:spPr bwMode="auto">
            <a:xfrm rot="6170336">
              <a:off x="4228" y="2684"/>
              <a:ext cx="745" cy="717"/>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29" name="Rectangle 18"/>
            <p:cNvSpPr>
              <a:spLocks noChangeArrowheads="1"/>
            </p:cNvSpPr>
            <p:nvPr/>
          </p:nvSpPr>
          <p:spPr bwMode="auto">
            <a:xfrm rot="-6420934">
              <a:off x="4231" y="2969"/>
              <a:ext cx="205" cy="182"/>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grpSp>
        <p:nvGrpSpPr>
          <p:cNvPr id="30" name="Group 19"/>
          <p:cNvGrpSpPr>
            <a:grpSpLocks/>
          </p:cNvGrpSpPr>
          <p:nvPr/>
        </p:nvGrpSpPr>
        <p:grpSpPr bwMode="auto">
          <a:xfrm>
            <a:off x="6781800" y="4343400"/>
            <a:ext cx="1138238" cy="1182688"/>
            <a:chOff x="4272" y="2736"/>
            <a:chExt cx="717" cy="745"/>
          </a:xfrm>
        </p:grpSpPr>
        <p:sp>
          <p:nvSpPr>
            <p:cNvPr id="31" name="Rectangle 20"/>
            <p:cNvSpPr>
              <a:spLocks noChangeArrowheads="1"/>
            </p:cNvSpPr>
            <p:nvPr/>
          </p:nvSpPr>
          <p:spPr bwMode="auto">
            <a:xfrm rot="-743689">
              <a:off x="4755" y="2908"/>
              <a:ext cx="184" cy="172"/>
            </a:xfrm>
            <a:prstGeom prst="rect">
              <a:avLst/>
            </a:prstGeom>
            <a:noFill/>
            <a:ln w="38100">
              <a:solidFill>
                <a:srgbClr val="FFFF00"/>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sp>
          <p:nvSpPr>
            <p:cNvPr id="32" name="Rectangle 21"/>
            <p:cNvSpPr>
              <a:spLocks noChangeArrowheads="1"/>
            </p:cNvSpPr>
            <p:nvPr/>
          </p:nvSpPr>
          <p:spPr bwMode="auto">
            <a:xfrm rot="5645294">
              <a:off x="4258" y="2750"/>
              <a:ext cx="745" cy="717"/>
            </a:xfrm>
            <a:prstGeom prst="rect">
              <a:avLst/>
            </a:prstGeom>
            <a:noFill/>
            <a:ln w="38100">
              <a:solidFill>
                <a:srgbClr val="00FFFF"/>
              </a:solidFill>
              <a:miter lim="800000"/>
              <a:headEnd/>
              <a:tailEnd/>
            </a:ln>
          </p:spPr>
          <p:txBody>
            <a:bodyPr wrap="none" anchor="ctr"/>
            <a:lstStyle/>
            <a:p>
              <a:pPr defTabSz="914400" eaLnBrk="0" fontAlgn="base" hangingPunct="0">
                <a:spcBef>
                  <a:spcPct val="0"/>
                </a:spcBef>
                <a:spcAft>
                  <a:spcPct val="0"/>
                </a:spcAft>
              </a:pPr>
              <a:endParaRPr lang="en-US" sz="2400" b="1">
                <a:solidFill>
                  <a:srgbClr val="000000"/>
                </a:solidFill>
                <a:latin typeface="Times New Roman" pitchFamily="18" charset="0"/>
              </a:endParaRPr>
            </a:p>
          </p:txBody>
        </p:sp>
      </p:grpSp>
      <p:sp>
        <p:nvSpPr>
          <p:cNvPr id="34" name="Text Box 34"/>
          <p:cNvSpPr txBox="1">
            <a:spLocks noChangeArrowheads="1"/>
          </p:cNvSpPr>
          <p:nvPr/>
        </p:nvSpPr>
        <p:spPr bwMode="auto">
          <a:xfrm>
            <a:off x="2057400" y="6110288"/>
            <a:ext cx="813043"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Model</a:t>
            </a:r>
            <a:endParaRPr lang="en-US" dirty="0">
              <a:solidFill>
                <a:srgbClr val="000000"/>
              </a:solidFill>
            </a:endParaRPr>
          </a:p>
        </p:txBody>
      </p:sp>
      <p:sp>
        <p:nvSpPr>
          <p:cNvPr id="35" name="Text Box 34"/>
          <p:cNvSpPr txBox="1">
            <a:spLocks noChangeArrowheads="1"/>
          </p:cNvSpPr>
          <p:nvPr/>
        </p:nvSpPr>
        <p:spPr bwMode="auto">
          <a:xfrm>
            <a:off x="5638800" y="6096000"/>
            <a:ext cx="1467068" cy="369332"/>
          </a:xfrm>
          <a:prstGeom prst="rect">
            <a:avLst/>
          </a:prstGeom>
          <a:noFill/>
          <a:ln w="9525">
            <a:noFill/>
            <a:miter lim="800000"/>
            <a:headEnd/>
            <a:tailEnd/>
          </a:ln>
        </p:spPr>
        <p:txBody>
          <a:bodyPr wrap="none">
            <a:spAutoFit/>
          </a:bodyPr>
          <a:lstStyle/>
          <a:p>
            <a:pPr defTabSz="914400" eaLnBrk="0" fontAlgn="base" hangingPunct="0">
              <a:spcBef>
                <a:spcPct val="0"/>
              </a:spcBef>
              <a:spcAft>
                <a:spcPct val="0"/>
              </a:spcAft>
            </a:pPr>
            <a:r>
              <a:rPr lang="en-US" dirty="0" smtClean="0">
                <a:solidFill>
                  <a:srgbClr val="000000"/>
                </a:solidFill>
              </a:rPr>
              <a:t>Novel image</a:t>
            </a:r>
            <a:endParaRPr lang="en-US" dirty="0">
              <a:solidFill>
                <a:srgbClr val="000000"/>
              </a:solidFill>
            </a:endParaRPr>
          </a:p>
        </p:txBody>
      </p:sp>
      <p:sp>
        <p:nvSpPr>
          <p:cNvPr id="33" name="Slide Number Placeholder 32"/>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21</a:t>
            </a:fld>
            <a:endParaRPr lang="en-US">
              <a:solidFill>
                <a:srgbClr val="000000"/>
              </a:solidFill>
            </a:endParaRPr>
          </a:p>
        </p:txBody>
      </p:sp>
    </p:spTree>
    <p:extLst>
      <p:ext uri="{BB962C8B-B14F-4D97-AF65-F5344CB8AC3E}">
        <p14:creationId xmlns:p14="http://schemas.microsoft.com/office/powerpoint/2010/main" val="213251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76200"/>
            <a:ext cx="8458200" cy="838200"/>
          </a:xfrm>
        </p:spPr>
        <p:txBody>
          <a:bodyPr/>
          <a:lstStyle/>
          <a:p>
            <a:r>
              <a:rPr lang="en-US" sz="3000" dirty="0" smtClean="0"/>
              <a:t>Gen Hough Transform details (Lowe’s system)</a:t>
            </a:r>
          </a:p>
        </p:txBody>
      </p:sp>
      <p:sp>
        <p:nvSpPr>
          <p:cNvPr id="878595" name="Rectangle 3"/>
          <p:cNvSpPr>
            <a:spLocks noGrp="1" noChangeArrowheads="1"/>
          </p:cNvSpPr>
          <p:nvPr>
            <p:ph type="body" idx="1"/>
          </p:nvPr>
        </p:nvSpPr>
        <p:spPr>
          <a:xfrm>
            <a:off x="685800" y="1066800"/>
            <a:ext cx="7772400" cy="5257800"/>
          </a:xfrm>
        </p:spPr>
        <p:txBody>
          <a:bodyPr>
            <a:normAutofit fontScale="92500"/>
          </a:bodyPr>
          <a:lstStyle/>
          <a:p>
            <a:pPr>
              <a:buFontTx/>
              <a:buChar char="•"/>
            </a:pPr>
            <a:r>
              <a:rPr lang="en-US" b="1" dirty="0" smtClean="0"/>
              <a:t>Training phase:</a:t>
            </a:r>
            <a:r>
              <a:rPr lang="en-US" dirty="0" smtClean="0"/>
              <a:t> For each model feature, record 2D location, scale, and orientation of model (relative to normalized feature frame)</a:t>
            </a:r>
          </a:p>
          <a:p>
            <a:pPr>
              <a:buFontTx/>
              <a:buChar char="•"/>
            </a:pPr>
            <a:r>
              <a:rPr lang="en-US" b="1" dirty="0" smtClean="0"/>
              <a:t>Test phase: </a:t>
            </a:r>
            <a:r>
              <a:rPr lang="en-US" dirty="0" smtClean="0"/>
              <a:t>Let each match </a:t>
            </a:r>
            <a:r>
              <a:rPr lang="en-US" dirty="0" err="1" smtClean="0"/>
              <a:t>btwn</a:t>
            </a:r>
            <a:r>
              <a:rPr lang="en-US" dirty="0" smtClean="0"/>
              <a:t> a test SIFT feature and a model feature vote in a 4D Hough space</a:t>
            </a:r>
          </a:p>
          <a:p>
            <a:pPr lvl="1"/>
            <a:r>
              <a:rPr lang="en-US" dirty="0" smtClean="0"/>
              <a:t>Use broad bin sizes of 30 degrees for orientation, a factor of 2 for scale, and 0.25 times image size for location</a:t>
            </a:r>
          </a:p>
          <a:p>
            <a:pPr lvl="1"/>
            <a:r>
              <a:rPr lang="en-US" dirty="0" smtClean="0"/>
              <a:t>Vote for two closest bins in each dimension</a:t>
            </a:r>
          </a:p>
          <a:p>
            <a:pPr>
              <a:buFontTx/>
              <a:buChar char="•"/>
            </a:pPr>
            <a:r>
              <a:rPr lang="en-US" dirty="0" smtClean="0"/>
              <a:t>Find all bins with at least three votes and perform geometric verification </a:t>
            </a:r>
          </a:p>
          <a:p>
            <a:pPr lvl="1"/>
            <a:r>
              <a:rPr lang="en-US" dirty="0" smtClean="0"/>
              <a:t>Estimate least squares </a:t>
            </a:r>
            <a:r>
              <a:rPr lang="en-US" i="1" dirty="0" smtClean="0"/>
              <a:t>affine </a:t>
            </a:r>
            <a:r>
              <a:rPr lang="en-US" dirty="0" smtClean="0"/>
              <a:t>transformation </a:t>
            </a:r>
          </a:p>
          <a:p>
            <a:pPr lvl="1"/>
            <a:r>
              <a:rPr lang="en-US" dirty="0" smtClean="0"/>
              <a:t>Search for additional features that agree with the alignment</a:t>
            </a:r>
          </a:p>
        </p:txBody>
      </p:sp>
      <p:sp>
        <p:nvSpPr>
          <p:cNvPr id="48132" name="Rectangle 4"/>
          <p:cNvSpPr>
            <a:spLocks noChangeArrowheads="1"/>
          </p:cNvSpPr>
          <p:nvPr/>
        </p:nvSpPr>
        <p:spPr bwMode="auto">
          <a:xfrm>
            <a:off x="228600" y="6140450"/>
            <a:ext cx="8686800" cy="641350"/>
          </a:xfrm>
          <a:prstGeom prst="rect">
            <a:avLst/>
          </a:prstGeom>
          <a:noFill/>
          <a:ln w="9525">
            <a:noFill/>
            <a:miter lim="800000"/>
            <a:headEnd/>
            <a:tailEnd/>
          </a:ln>
        </p:spPr>
        <p:txBody>
          <a:bodyPr anchor="ctr">
            <a:spAutoFit/>
          </a:bodyPr>
          <a:lstStyle/>
          <a:p>
            <a:pPr defTabSz="914400" fontAlgn="base">
              <a:spcBef>
                <a:spcPct val="0"/>
              </a:spcBef>
              <a:spcAft>
                <a:spcPct val="0"/>
              </a:spcAft>
            </a:pPr>
            <a:r>
              <a:rPr lang="en-US">
                <a:solidFill>
                  <a:srgbClr val="000000"/>
                </a:solidFill>
                <a:cs typeface="Arial" pitchFamily="34" charset="0"/>
              </a:rPr>
              <a:t>David G. Lowe. </a:t>
            </a:r>
            <a:r>
              <a:rPr lang="en-US" b="1">
                <a:solidFill>
                  <a:srgbClr val="000000"/>
                </a:solidFill>
                <a:cs typeface="Arial" pitchFamily="34" charset="0"/>
                <a:hlinkClick r:id="rId3"/>
              </a:rPr>
              <a:t>"Distinctive image features from scale-invariant keypoints.”</a:t>
            </a:r>
            <a:r>
              <a:rPr lang="en-US" b="1">
                <a:solidFill>
                  <a:srgbClr val="000000"/>
                </a:solidFill>
                <a:cs typeface="Arial" pitchFamily="34" charset="0"/>
              </a:rPr>
              <a:t> </a:t>
            </a:r>
            <a:r>
              <a:rPr lang="en-US" i="1">
                <a:solidFill>
                  <a:srgbClr val="000000"/>
                </a:solidFill>
                <a:cs typeface="Arial" pitchFamily="34" charset="0"/>
              </a:rPr>
              <a:t>IJCV</a:t>
            </a:r>
            <a:r>
              <a:rPr lang="en-US">
                <a:solidFill>
                  <a:srgbClr val="000000"/>
                </a:solidFill>
                <a:cs typeface="Arial" pitchFamily="34" charset="0"/>
              </a:rPr>
              <a:t> 60 (2), pp. 91-110, 2004. </a:t>
            </a:r>
          </a:p>
        </p:txBody>
      </p:sp>
      <p:sp>
        <p:nvSpPr>
          <p:cNvPr id="5" name="TextBox 4"/>
          <p:cNvSpPr txBox="1"/>
          <p:nvPr/>
        </p:nvSpPr>
        <p:spPr>
          <a:xfrm>
            <a:off x="6858000" y="6641812"/>
            <a:ext cx="3886200" cy="292388"/>
          </a:xfrm>
          <a:prstGeom prst="rect">
            <a:avLst/>
          </a:prstGeom>
          <a:noFill/>
        </p:spPr>
        <p:txBody>
          <a:bodyPr wrap="square" rtlCol="0">
            <a:spAutoFit/>
          </a:bodyPr>
          <a:lstStyle/>
          <a:p>
            <a:pPr defTabSz="914400"/>
            <a:r>
              <a:rPr lang="en-US" sz="1300" dirty="0" smtClean="0">
                <a:solidFill>
                  <a:srgbClr val="000000"/>
                </a:solidFill>
              </a:rPr>
              <a:t>Slide credit: Lana </a:t>
            </a:r>
            <a:r>
              <a:rPr lang="en-US" sz="1300" dirty="0" err="1" smtClean="0">
                <a:solidFill>
                  <a:srgbClr val="000000"/>
                </a:solidFill>
              </a:rPr>
              <a:t>Lazebnik</a:t>
            </a:r>
            <a:endParaRPr lang="en-US" sz="1300" dirty="0">
              <a:solidFill>
                <a:srgbClr val="000000"/>
              </a:solidFill>
            </a:endParaRPr>
          </a:p>
        </p:txBody>
      </p:sp>
      <p:sp>
        <p:nvSpPr>
          <p:cNvPr id="6" name="Slide Number Placeholder 5"/>
          <p:cNvSpPr>
            <a:spLocks noGrp="1"/>
          </p:cNvSpPr>
          <p:nvPr>
            <p:ph type="sldNum" sz="quarter" idx="12"/>
          </p:nvPr>
        </p:nvSpPr>
        <p:spPr>
          <a:xfrm>
            <a:off x="7162800" y="6324600"/>
            <a:ext cx="1905000" cy="457200"/>
          </a:xfrm>
        </p:spPr>
        <p:txBody>
          <a:bodyPr/>
          <a:lstStyle/>
          <a:p>
            <a:pPr fontAlgn="base">
              <a:spcBef>
                <a:spcPct val="0"/>
              </a:spcBef>
              <a:spcAft>
                <a:spcPct val="0"/>
              </a:spcAft>
              <a:defRPr/>
            </a:pPr>
            <a:fld id="{56650EC2-E408-4E5F-9BA1-518D84946784}" type="slidenum">
              <a:rPr lang="en-US" smtClean="0"/>
              <a:pPr fontAlgn="base">
                <a:spcBef>
                  <a:spcPct val="0"/>
                </a:spcBef>
                <a:spcAft>
                  <a:spcPct val="0"/>
                </a:spcAft>
                <a:defRPr/>
              </a:pPr>
              <a:t>22</a:t>
            </a:fld>
            <a:endParaRPr lang="en-US" dirty="0"/>
          </a:p>
        </p:txBody>
      </p:sp>
    </p:spTree>
    <p:extLst>
      <p:ext uri="{BB962C8B-B14F-4D97-AF65-F5344CB8AC3E}">
        <p14:creationId xmlns:p14="http://schemas.microsoft.com/office/powerpoint/2010/main" val="117352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85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85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85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85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85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785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785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5" grpId="0" build="p" bldLvl="2"/>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a:stretch>
            <a:fillRect/>
          </a:stretch>
        </p:blipFill>
        <p:spPr bwMode="auto">
          <a:xfrm>
            <a:off x="153988" y="1895475"/>
            <a:ext cx="2674937" cy="3176588"/>
          </a:xfrm>
          <a:prstGeom prst="rect">
            <a:avLst/>
          </a:prstGeom>
          <a:noFill/>
          <a:ln w="9525">
            <a:noFill/>
            <a:miter lim="800000"/>
            <a:headEnd/>
            <a:tailEnd/>
          </a:ln>
        </p:spPr>
      </p:pic>
      <p:pic>
        <p:nvPicPr>
          <p:cNvPr id="338947" name="Picture 3"/>
          <p:cNvPicPr>
            <a:picLocks noChangeAspect="1" noChangeArrowheads="1"/>
          </p:cNvPicPr>
          <p:nvPr/>
        </p:nvPicPr>
        <p:blipFill>
          <a:blip r:embed="rId4"/>
          <a:srcRect/>
          <a:stretch>
            <a:fillRect/>
          </a:stretch>
        </p:blipFill>
        <p:spPr bwMode="auto">
          <a:xfrm>
            <a:off x="3371850" y="1384300"/>
            <a:ext cx="2441575" cy="3767138"/>
          </a:xfrm>
          <a:prstGeom prst="rect">
            <a:avLst/>
          </a:prstGeom>
          <a:noFill/>
          <a:ln w="9525">
            <a:noFill/>
            <a:miter lim="800000"/>
            <a:headEnd/>
            <a:tailEnd/>
          </a:ln>
        </p:spPr>
      </p:pic>
      <p:pic>
        <p:nvPicPr>
          <p:cNvPr id="338948" name="Picture 4"/>
          <p:cNvPicPr>
            <a:picLocks noChangeAspect="1" noChangeArrowheads="1"/>
          </p:cNvPicPr>
          <p:nvPr/>
        </p:nvPicPr>
        <p:blipFill>
          <a:blip r:embed="rId5"/>
          <a:srcRect/>
          <a:stretch>
            <a:fillRect/>
          </a:stretch>
        </p:blipFill>
        <p:spPr bwMode="auto">
          <a:xfrm>
            <a:off x="6251575" y="1347788"/>
            <a:ext cx="2541588" cy="1900237"/>
          </a:xfrm>
          <a:prstGeom prst="rect">
            <a:avLst/>
          </a:prstGeom>
          <a:noFill/>
          <a:ln w="9525">
            <a:noFill/>
            <a:miter lim="800000"/>
            <a:headEnd/>
            <a:tailEnd/>
          </a:ln>
        </p:spPr>
      </p:pic>
      <p:pic>
        <p:nvPicPr>
          <p:cNvPr id="338949" name="Picture 5"/>
          <p:cNvPicPr>
            <a:picLocks noChangeAspect="1" noChangeArrowheads="1"/>
          </p:cNvPicPr>
          <p:nvPr/>
        </p:nvPicPr>
        <p:blipFill>
          <a:blip r:embed="rId6"/>
          <a:srcRect/>
          <a:stretch>
            <a:fillRect/>
          </a:stretch>
        </p:blipFill>
        <p:spPr bwMode="auto">
          <a:xfrm>
            <a:off x="6251575" y="3282950"/>
            <a:ext cx="2549525" cy="1924050"/>
          </a:xfrm>
          <a:prstGeom prst="rect">
            <a:avLst/>
          </a:prstGeom>
          <a:noFill/>
          <a:ln w="9525">
            <a:noFill/>
            <a:miter lim="800000"/>
            <a:headEnd/>
            <a:tailEnd/>
          </a:ln>
        </p:spPr>
      </p:pic>
      <p:sp>
        <p:nvSpPr>
          <p:cNvPr id="8" name="TextBox 7"/>
          <p:cNvSpPr txBox="1">
            <a:spLocks noChangeArrowheads="1"/>
          </p:cNvSpPr>
          <p:nvPr/>
        </p:nvSpPr>
        <p:spPr bwMode="auto">
          <a:xfrm>
            <a:off x="3367088" y="5254625"/>
            <a:ext cx="2921000" cy="430887"/>
          </a:xfrm>
          <a:prstGeom prst="rect">
            <a:avLst/>
          </a:prstGeom>
          <a:noFill/>
          <a:ln w="9525">
            <a:noFill/>
            <a:miter lim="800000"/>
            <a:headEnd/>
            <a:tailEnd/>
          </a:ln>
        </p:spPr>
        <p:txBody>
          <a:bodyPr>
            <a:spAutoFit/>
          </a:bodyPr>
          <a:lstStyle/>
          <a:p>
            <a:pPr defTabSz="914400" fontAlgn="base">
              <a:spcBef>
                <a:spcPct val="0"/>
              </a:spcBef>
              <a:spcAft>
                <a:spcPct val="0"/>
              </a:spcAft>
            </a:pPr>
            <a:r>
              <a:rPr lang="en-US" sz="2200" dirty="0">
                <a:solidFill>
                  <a:srgbClr val="000000"/>
                </a:solidFill>
              </a:rPr>
              <a:t>Objects recognized, </a:t>
            </a:r>
          </a:p>
        </p:txBody>
      </p:sp>
      <p:sp>
        <p:nvSpPr>
          <p:cNvPr id="9" name="TextBox 8"/>
          <p:cNvSpPr txBox="1">
            <a:spLocks noChangeArrowheads="1"/>
          </p:cNvSpPr>
          <p:nvPr/>
        </p:nvSpPr>
        <p:spPr bwMode="auto">
          <a:xfrm>
            <a:off x="6324600" y="5287963"/>
            <a:ext cx="2482850" cy="769937"/>
          </a:xfrm>
          <a:prstGeom prst="rect">
            <a:avLst/>
          </a:prstGeom>
          <a:noFill/>
          <a:ln w="9525">
            <a:noFill/>
            <a:miter lim="800000"/>
            <a:headEnd/>
            <a:tailEnd/>
          </a:ln>
        </p:spPr>
        <p:txBody>
          <a:bodyPr>
            <a:spAutoFit/>
          </a:bodyPr>
          <a:lstStyle/>
          <a:p>
            <a:pPr defTabSz="914400" fontAlgn="base">
              <a:spcBef>
                <a:spcPct val="0"/>
              </a:spcBef>
              <a:spcAft>
                <a:spcPct val="0"/>
              </a:spcAft>
            </a:pPr>
            <a:r>
              <a:rPr lang="en-US" sz="2200">
                <a:solidFill>
                  <a:srgbClr val="000000"/>
                </a:solidFill>
              </a:rPr>
              <a:t>Recognition in spite of occlusion</a:t>
            </a:r>
          </a:p>
        </p:txBody>
      </p:sp>
      <p:sp>
        <p:nvSpPr>
          <p:cNvPr id="24584" name="TextBox 9"/>
          <p:cNvSpPr txBox="1">
            <a:spLocks noChangeArrowheads="1"/>
          </p:cNvSpPr>
          <p:nvPr/>
        </p:nvSpPr>
        <p:spPr bwMode="auto">
          <a:xfrm>
            <a:off x="300038" y="381000"/>
            <a:ext cx="3509962" cy="646331"/>
          </a:xfrm>
          <a:prstGeom prst="rect">
            <a:avLst/>
          </a:prstGeom>
          <a:noFill/>
          <a:ln w="9525">
            <a:noFill/>
            <a:miter lim="800000"/>
            <a:headEnd/>
            <a:tailEnd/>
          </a:ln>
        </p:spPr>
        <p:txBody>
          <a:bodyPr wrap="square">
            <a:spAutoFit/>
          </a:bodyPr>
          <a:lstStyle/>
          <a:p>
            <a:pPr defTabSz="914400" fontAlgn="base">
              <a:spcBef>
                <a:spcPct val="0"/>
              </a:spcBef>
              <a:spcAft>
                <a:spcPct val="0"/>
              </a:spcAft>
            </a:pPr>
            <a:r>
              <a:rPr lang="en-US" sz="3600" dirty="0" smtClean="0">
                <a:solidFill>
                  <a:srgbClr val="000000"/>
                </a:solidFill>
              </a:rPr>
              <a:t>Example result</a:t>
            </a:r>
            <a:endParaRPr lang="en-US" sz="3600" dirty="0">
              <a:solidFill>
                <a:srgbClr val="000000"/>
              </a:solidFill>
            </a:endParaRPr>
          </a:p>
        </p:txBody>
      </p:sp>
      <p:sp>
        <p:nvSpPr>
          <p:cNvPr id="24585" name="TextBox 12"/>
          <p:cNvSpPr txBox="1">
            <a:spLocks noChangeArrowheads="1"/>
          </p:cNvSpPr>
          <p:nvPr/>
        </p:nvSpPr>
        <p:spPr bwMode="auto">
          <a:xfrm>
            <a:off x="80963" y="5251450"/>
            <a:ext cx="3103562" cy="769938"/>
          </a:xfrm>
          <a:prstGeom prst="rect">
            <a:avLst/>
          </a:prstGeom>
          <a:noFill/>
          <a:ln w="9525">
            <a:noFill/>
            <a:miter lim="800000"/>
            <a:headEnd/>
            <a:tailEnd/>
          </a:ln>
        </p:spPr>
        <p:txBody>
          <a:bodyPr>
            <a:spAutoFit/>
          </a:bodyPr>
          <a:lstStyle/>
          <a:p>
            <a:pPr defTabSz="914400" fontAlgn="base">
              <a:spcBef>
                <a:spcPct val="0"/>
              </a:spcBef>
              <a:spcAft>
                <a:spcPct val="0"/>
              </a:spcAft>
            </a:pPr>
            <a:r>
              <a:rPr lang="en-US" sz="2200">
                <a:solidFill>
                  <a:srgbClr val="000000"/>
                </a:solidFill>
              </a:rPr>
              <a:t>Background subtract for model boundaries</a:t>
            </a:r>
          </a:p>
        </p:txBody>
      </p:sp>
      <p:sp>
        <p:nvSpPr>
          <p:cNvPr id="24586" name="TextBox 16"/>
          <p:cNvSpPr txBox="1">
            <a:spLocks noChangeArrowheads="1"/>
          </p:cNvSpPr>
          <p:nvPr/>
        </p:nvSpPr>
        <p:spPr bwMode="auto">
          <a:xfrm>
            <a:off x="0" y="6488113"/>
            <a:ext cx="1789113" cy="369887"/>
          </a:xfrm>
          <a:prstGeom prst="rect">
            <a:avLst/>
          </a:prstGeom>
          <a:noFill/>
          <a:ln w="9525">
            <a:noFill/>
            <a:miter lim="800000"/>
            <a:headEnd/>
            <a:tailEnd/>
          </a:ln>
        </p:spPr>
        <p:txBody>
          <a:bodyPr>
            <a:spAutoFit/>
          </a:bodyPr>
          <a:lstStyle/>
          <a:p>
            <a:pPr defTabSz="914400" fontAlgn="base">
              <a:spcBef>
                <a:spcPct val="0"/>
              </a:spcBef>
              <a:spcAft>
                <a:spcPct val="0"/>
              </a:spcAft>
            </a:pPr>
            <a:r>
              <a:rPr lang="en-US">
                <a:solidFill>
                  <a:srgbClr val="000000"/>
                </a:solidFill>
              </a:rPr>
              <a:t>[Lowe]</a:t>
            </a:r>
          </a:p>
        </p:txBody>
      </p:sp>
      <p:sp>
        <p:nvSpPr>
          <p:cNvPr id="11" name="Slide Number Placeholder 10"/>
          <p:cNvSpPr>
            <a:spLocks noGrp="1"/>
          </p:cNvSpPr>
          <p:nvPr>
            <p:ph type="sldNum" sz="quarter" idx="12"/>
          </p:nvPr>
        </p:nvSpPr>
        <p:spPr/>
        <p:txBody>
          <a:bodyPr/>
          <a:lstStyle/>
          <a:p>
            <a:pPr fontAlgn="base">
              <a:spcBef>
                <a:spcPct val="0"/>
              </a:spcBef>
              <a:spcAft>
                <a:spcPct val="0"/>
              </a:spcAft>
              <a:defRPr/>
            </a:pPr>
            <a:fld id="{0F4CAE69-3076-4B39-866B-3FD3C1A40854}" type="slidenum">
              <a:rPr lang="en-US" smtClean="0">
                <a:solidFill>
                  <a:srgbClr val="000000"/>
                </a:solidFill>
              </a:rPr>
              <a:pPr fontAlgn="base">
                <a:spcBef>
                  <a:spcPct val="0"/>
                </a:spcBef>
                <a:spcAft>
                  <a:spcPct val="0"/>
                </a:spcAft>
                <a:defRPr/>
              </a:pPr>
              <a:t>23</a:t>
            </a:fld>
            <a:endParaRPr lang="en-US">
              <a:solidFill>
                <a:srgbClr val="000000"/>
              </a:solidFill>
            </a:endParaRPr>
          </a:p>
        </p:txBody>
      </p:sp>
    </p:spTree>
    <p:extLst>
      <p:ext uri="{BB962C8B-B14F-4D97-AF65-F5344CB8AC3E}">
        <p14:creationId xmlns:p14="http://schemas.microsoft.com/office/powerpoint/2010/main" val="270977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89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89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89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
          <p:cNvSpPr>
            <a:spLocks noGrp="1"/>
          </p:cNvSpPr>
          <p:nvPr>
            <p:ph type="title"/>
          </p:nvPr>
        </p:nvSpPr>
        <p:spPr>
          <a:xfrm>
            <a:off x="701675" y="152400"/>
            <a:ext cx="7772400" cy="1143000"/>
          </a:xfrm>
        </p:spPr>
        <p:txBody>
          <a:bodyPr/>
          <a:lstStyle/>
          <a:p>
            <a:r>
              <a:rPr lang="en-US" sz="4000" dirty="0" smtClean="0">
                <a:latin typeface="Arial" pitchFamily="34" charset="0"/>
              </a:rPr>
              <a:t>Recall: difficulties of voting</a:t>
            </a:r>
          </a:p>
        </p:txBody>
      </p:sp>
      <p:sp>
        <p:nvSpPr>
          <p:cNvPr id="21507" name="Content Placeholder 3"/>
          <p:cNvSpPr>
            <a:spLocks noGrp="1"/>
          </p:cNvSpPr>
          <p:nvPr>
            <p:ph idx="1"/>
          </p:nvPr>
        </p:nvSpPr>
        <p:spPr>
          <a:xfrm>
            <a:off x="701675" y="1600200"/>
            <a:ext cx="7772400" cy="4114800"/>
          </a:xfrm>
        </p:spPr>
        <p:txBody>
          <a:bodyPr/>
          <a:lstStyle/>
          <a:p>
            <a:r>
              <a:rPr lang="en-US" sz="2800" dirty="0" smtClean="0">
                <a:latin typeface="Arial" pitchFamily="34" charset="0"/>
              </a:rPr>
              <a:t>Noise/clutter can lead to as many votes as true target</a:t>
            </a:r>
          </a:p>
          <a:p>
            <a:r>
              <a:rPr lang="en-US" sz="2800" dirty="0" smtClean="0">
                <a:latin typeface="Arial" pitchFamily="34" charset="0"/>
              </a:rPr>
              <a:t>Bin size for the accumulator array must be chosen carefully</a:t>
            </a:r>
          </a:p>
          <a:p>
            <a:endParaRPr lang="en-US" sz="2800" dirty="0" smtClean="0">
              <a:latin typeface="Arial" pitchFamily="34" charset="0"/>
            </a:endParaRPr>
          </a:p>
          <a:p>
            <a:r>
              <a:rPr lang="en-US" sz="2800" dirty="0" smtClean="0">
                <a:latin typeface="Arial" pitchFamily="34" charset="0"/>
              </a:rPr>
              <a:t>In practice, good idea to make broad bins and spread votes to nearby bins, since verification stage can prune bad vote peaks.</a:t>
            </a:r>
          </a:p>
        </p:txBody>
      </p:sp>
      <p:sp>
        <p:nvSpPr>
          <p:cNvPr id="4" name="Slide Number Placeholder 3"/>
          <p:cNvSpPr>
            <a:spLocks noGrp="1"/>
          </p:cNvSpPr>
          <p:nvPr>
            <p:ph type="sldNum" sz="quarter" idx="12"/>
          </p:nvPr>
        </p:nvSpPr>
        <p:spPr/>
        <p:txBody>
          <a:bodyPr/>
          <a:lstStyle/>
          <a:p>
            <a:pPr fontAlgn="base">
              <a:spcBef>
                <a:spcPct val="0"/>
              </a:spcBef>
              <a:spcAft>
                <a:spcPct val="0"/>
              </a:spcAft>
              <a:defRPr/>
            </a:pPr>
            <a:fld id="{4B940109-A4C9-4416-A7E2-5D1D0AAB7784}" type="slidenum">
              <a:rPr lang="en-US" smtClean="0">
                <a:solidFill>
                  <a:srgbClr val="000000"/>
                </a:solidFill>
              </a:rPr>
              <a:pPr fontAlgn="base">
                <a:spcBef>
                  <a:spcPct val="0"/>
                </a:spcBef>
                <a:spcAft>
                  <a:spcPct val="0"/>
                </a:spcAft>
                <a:defRPr/>
              </a:pPr>
              <a:t>24</a:t>
            </a:fld>
            <a:endParaRPr lang="en-US">
              <a:solidFill>
                <a:srgbClr val="000000"/>
              </a:solidFill>
            </a:endParaRPr>
          </a:p>
        </p:txBody>
      </p:sp>
    </p:spTree>
    <p:extLst>
      <p:ext uri="{BB962C8B-B14F-4D97-AF65-F5344CB8AC3E}">
        <p14:creationId xmlns:p14="http://schemas.microsoft.com/office/powerpoint/2010/main" val="400540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bwMode="auto">
          <a:xfrm>
            <a:off x="701675" y="152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6915" algn="ctr" rtl="0" fontAlgn="base">
              <a:spcBef>
                <a:spcPct val="0"/>
              </a:spcBef>
              <a:spcAft>
                <a:spcPct val="0"/>
              </a:spcAft>
              <a:defRPr sz="4400">
                <a:solidFill>
                  <a:schemeClr val="tx2"/>
                </a:solidFill>
                <a:latin typeface="Arial" pitchFamily="34" charset="0"/>
              </a:defRPr>
            </a:lvl6pPr>
            <a:lvl7pPr marL="913832" algn="ctr" rtl="0" fontAlgn="base">
              <a:spcBef>
                <a:spcPct val="0"/>
              </a:spcBef>
              <a:spcAft>
                <a:spcPct val="0"/>
              </a:spcAft>
              <a:defRPr sz="4400">
                <a:solidFill>
                  <a:schemeClr val="tx2"/>
                </a:solidFill>
                <a:latin typeface="Arial" pitchFamily="34" charset="0"/>
              </a:defRPr>
            </a:lvl7pPr>
            <a:lvl8pPr marL="1370748" algn="ctr" rtl="0" fontAlgn="base">
              <a:spcBef>
                <a:spcPct val="0"/>
              </a:spcBef>
              <a:spcAft>
                <a:spcPct val="0"/>
              </a:spcAft>
              <a:defRPr sz="4400">
                <a:solidFill>
                  <a:schemeClr val="tx2"/>
                </a:solidFill>
                <a:latin typeface="Arial" pitchFamily="34" charset="0"/>
              </a:defRPr>
            </a:lvl8pPr>
            <a:lvl9pPr marL="1827662" algn="ctr" rtl="0" fontAlgn="base">
              <a:spcBef>
                <a:spcPct val="0"/>
              </a:spcBef>
              <a:spcAft>
                <a:spcPct val="0"/>
              </a:spcAft>
              <a:defRPr sz="4400">
                <a:solidFill>
                  <a:schemeClr val="tx2"/>
                </a:solidFill>
                <a:latin typeface="Arial" pitchFamily="34" charset="0"/>
              </a:defRPr>
            </a:lvl9pPr>
          </a:lstStyle>
          <a:p>
            <a:r>
              <a:rPr lang="en-US" sz="4000" dirty="0" smtClean="0">
                <a:latin typeface="Arial" pitchFamily="34" charset="0"/>
              </a:rPr>
              <a:t>Gen Hough </a:t>
            </a:r>
            <a:r>
              <a:rPr lang="en-US" sz="4000" dirty="0" err="1" smtClean="0">
                <a:latin typeface="Arial" pitchFamily="34" charset="0"/>
              </a:rPr>
              <a:t>vs</a:t>
            </a:r>
            <a:r>
              <a:rPr lang="en-US" sz="4000" dirty="0" smtClean="0">
                <a:latin typeface="Arial" pitchFamily="34" charset="0"/>
              </a:rPr>
              <a:t> RANSAC</a:t>
            </a:r>
          </a:p>
        </p:txBody>
      </p:sp>
      <p:sp>
        <p:nvSpPr>
          <p:cNvPr id="8" name="Content Placeholder 3"/>
          <p:cNvSpPr txBox="1">
            <a:spLocks/>
          </p:cNvSpPr>
          <p:nvPr/>
        </p:nvSpPr>
        <p:spPr bwMode="auto">
          <a:xfrm>
            <a:off x="156119" y="1406435"/>
            <a:ext cx="4568281"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6915" indent="0" algn="ctr" rtl="0" eaLnBrk="0" fontAlgn="base" hangingPunct="0">
              <a:spcBef>
                <a:spcPct val="20000"/>
              </a:spcBef>
              <a:spcAft>
                <a:spcPct val="0"/>
              </a:spcAft>
              <a:buNone/>
              <a:defRPr sz="2800">
                <a:solidFill>
                  <a:schemeClr val="tx1"/>
                </a:solidFill>
                <a:latin typeface="+mn-lt"/>
              </a:defRPr>
            </a:lvl2pPr>
            <a:lvl3pPr marL="913832" indent="0" algn="ctr" rtl="0" eaLnBrk="0" fontAlgn="base" hangingPunct="0">
              <a:spcBef>
                <a:spcPct val="20000"/>
              </a:spcBef>
              <a:spcAft>
                <a:spcPct val="0"/>
              </a:spcAft>
              <a:buNone/>
              <a:defRPr sz="2400">
                <a:solidFill>
                  <a:schemeClr val="tx1"/>
                </a:solidFill>
                <a:latin typeface="+mn-lt"/>
              </a:defRPr>
            </a:lvl3pPr>
            <a:lvl4pPr marL="1370748" indent="0" algn="ctr" rtl="0" eaLnBrk="0" fontAlgn="base" hangingPunct="0">
              <a:spcBef>
                <a:spcPct val="20000"/>
              </a:spcBef>
              <a:spcAft>
                <a:spcPct val="0"/>
              </a:spcAft>
              <a:buNone/>
              <a:defRPr sz="2000">
                <a:solidFill>
                  <a:schemeClr val="tx1"/>
                </a:solidFill>
                <a:latin typeface="+mn-lt"/>
              </a:defRPr>
            </a:lvl4pPr>
            <a:lvl5pPr marL="1827662" indent="0" algn="ctr" rtl="0" eaLnBrk="0" fontAlgn="base" hangingPunct="0">
              <a:spcBef>
                <a:spcPct val="20000"/>
              </a:spcBef>
              <a:spcAft>
                <a:spcPct val="0"/>
              </a:spcAft>
              <a:buNone/>
              <a:defRPr sz="2000">
                <a:solidFill>
                  <a:schemeClr val="tx1"/>
                </a:solidFill>
                <a:latin typeface="+mn-lt"/>
              </a:defRPr>
            </a:lvl5pPr>
            <a:lvl6pPr marL="2284579" indent="0" algn="ctr" rtl="0" fontAlgn="base">
              <a:spcBef>
                <a:spcPct val="20000"/>
              </a:spcBef>
              <a:spcAft>
                <a:spcPct val="0"/>
              </a:spcAft>
              <a:buNone/>
              <a:defRPr sz="2000">
                <a:solidFill>
                  <a:schemeClr val="tx1"/>
                </a:solidFill>
                <a:latin typeface="+mn-lt"/>
              </a:defRPr>
            </a:lvl6pPr>
            <a:lvl7pPr marL="2741494" indent="0" algn="ctr" rtl="0" fontAlgn="base">
              <a:spcBef>
                <a:spcPct val="20000"/>
              </a:spcBef>
              <a:spcAft>
                <a:spcPct val="0"/>
              </a:spcAft>
              <a:buNone/>
              <a:defRPr sz="2000">
                <a:solidFill>
                  <a:schemeClr val="tx1"/>
                </a:solidFill>
                <a:latin typeface="+mn-lt"/>
              </a:defRPr>
            </a:lvl7pPr>
            <a:lvl8pPr marL="3198408" indent="0" algn="ctr" rtl="0" fontAlgn="base">
              <a:spcBef>
                <a:spcPct val="20000"/>
              </a:spcBef>
              <a:spcAft>
                <a:spcPct val="0"/>
              </a:spcAft>
              <a:buNone/>
              <a:defRPr sz="2000">
                <a:solidFill>
                  <a:schemeClr val="tx1"/>
                </a:solidFill>
                <a:latin typeface="+mn-lt"/>
              </a:defRPr>
            </a:lvl8pPr>
            <a:lvl9pPr marL="3655325" indent="0" algn="ctr" rtl="0" fontAlgn="base">
              <a:spcBef>
                <a:spcPct val="20000"/>
              </a:spcBef>
              <a:spcAft>
                <a:spcPct val="0"/>
              </a:spcAft>
              <a:buNone/>
              <a:defRPr sz="2000">
                <a:solidFill>
                  <a:schemeClr val="tx1"/>
                </a:solidFill>
                <a:latin typeface="+mn-lt"/>
              </a:defRPr>
            </a:lvl9pPr>
          </a:lstStyle>
          <a:p>
            <a:pPr algn="l"/>
            <a:r>
              <a:rPr lang="en-US" sz="2400" b="1" u="sng" dirty="0" smtClean="0">
                <a:latin typeface="Arial" pitchFamily="34" charset="0"/>
              </a:rPr>
              <a:t>GHT</a:t>
            </a:r>
            <a:endParaRPr lang="en-US" sz="2800" b="1" u="sng" dirty="0" smtClean="0">
              <a:latin typeface="Arial" pitchFamily="34" charset="0"/>
            </a:endParaRPr>
          </a:p>
          <a:p>
            <a:pPr marL="342900" indent="-342900" algn="l">
              <a:buFont typeface="Arial" pitchFamily="34" charset="0"/>
              <a:buChar char="•"/>
            </a:pPr>
            <a:r>
              <a:rPr lang="en-US" sz="2400" dirty="0">
                <a:latin typeface="Arial" pitchFamily="34" charset="0"/>
              </a:rPr>
              <a:t>S</a:t>
            </a:r>
            <a:r>
              <a:rPr lang="en-US" sz="2400" dirty="0" smtClean="0">
                <a:latin typeface="Arial" pitchFamily="34" charset="0"/>
              </a:rPr>
              <a:t>ingle correspondence -&gt; vote for all consistent parameters</a:t>
            </a:r>
          </a:p>
          <a:p>
            <a:pPr marL="342900" indent="-342900" algn="l">
              <a:buFont typeface="Arial" pitchFamily="34" charset="0"/>
              <a:buChar char="•"/>
            </a:pPr>
            <a:r>
              <a:rPr lang="en-US" sz="2400" dirty="0">
                <a:latin typeface="Arial" pitchFamily="34" charset="0"/>
              </a:rPr>
              <a:t>R</a:t>
            </a:r>
            <a:r>
              <a:rPr lang="en-US" sz="2400" dirty="0" smtClean="0">
                <a:latin typeface="Arial" pitchFamily="34" charset="0"/>
              </a:rPr>
              <a:t>epresents uncertainty in the model parameter space</a:t>
            </a:r>
          </a:p>
          <a:p>
            <a:pPr marL="342900" indent="-342900" algn="l">
              <a:buFont typeface="Arial" pitchFamily="34" charset="0"/>
              <a:buChar char="•"/>
            </a:pPr>
            <a:r>
              <a:rPr lang="en-US" sz="2400" dirty="0" smtClean="0">
                <a:latin typeface="Arial" pitchFamily="34" charset="0"/>
              </a:rPr>
              <a:t>Linear complexity in number of correspondences and number of voting cells; beyond 4D vote space impractical</a:t>
            </a:r>
          </a:p>
          <a:p>
            <a:pPr marL="342900" indent="-342900" algn="l">
              <a:buFont typeface="Arial" pitchFamily="34" charset="0"/>
              <a:buChar char="•"/>
            </a:pPr>
            <a:r>
              <a:rPr lang="en-US" sz="2400" dirty="0" smtClean="0">
                <a:latin typeface="Arial" pitchFamily="34" charset="0"/>
              </a:rPr>
              <a:t>Can handle high outlier ratio</a:t>
            </a:r>
          </a:p>
        </p:txBody>
      </p:sp>
      <p:sp>
        <p:nvSpPr>
          <p:cNvPr id="9" name="Content Placeholder 3"/>
          <p:cNvSpPr txBox="1">
            <a:spLocks/>
          </p:cNvSpPr>
          <p:nvPr/>
        </p:nvSpPr>
        <p:spPr bwMode="auto">
          <a:xfrm>
            <a:off x="5176020" y="1454331"/>
            <a:ext cx="3967979" cy="43368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0" tIns="45692" rIns="91380" bIns="45692"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6915" indent="0" algn="ctr" rtl="0" eaLnBrk="0" fontAlgn="base" hangingPunct="0">
              <a:spcBef>
                <a:spcPct val="20000"/>
              </a:spcBef>
              <a:spcAft>
                <a:spcPct val="0"/>
              </a:spcAft>
              <a:buNone/>
              <a:defRPr sz="2800">
                <a:solidFill>
                  <a:schemeClr val="tx1"/>
                </a:solidFill>
                <a:latin typeface="+mn-lt"/>
              </a:defRPr>
            </a:lvl2pPr>
            <a:lvl3pPr marL="913832" indent="0" algn="ctr" rtl="0" eaLnBrk="0" fontAlgn="base" hangingPunct="0">
              <a:spcBef>
                <a:spcPct val="20000"/>
              </a:spcBef>
              <a:spcAft>
                <a:spcPct val="0"/>
              </a:spcAft>
              <a:buNone/>
              <a:defRPr sz="2400">
                <a:solidFill>
                  <a:schemeClr val="tx1"/>
                </a:solidFill>
                <a:latin typeface="+mn-lt"/>
              </a:defRPr>
            </a:lvl3pPr>
            <a:lvl4pPr marL="1370748" indent="0" algn="ctr" rtl="0" eaLnBrk="0" fontAlgn="base" hangingPunct="0">
              <a:spcBef>
                <a:spcPct val="20000"/>
              </a:spcBef>
              <a:spcAft>
                <a:spcPct val="0"/>
              </a:spcAft>
              <a:buNone/>
              <a:defRPr sz="2000">
                <a:solidFill>
                  <a:schemeClr val="tx1"/>
                </a:solidFill>
                <a:latin typeface="+mn-lt"/>
              </a:defRPr>
            </a:lvl4pPr>
            <a:lvl5pPr marL="1827662" indent="0" algn="ctr" rtl="0" eaLnBrk="0" fontAlgn="base" hangingPunct="0">
              <a:spcBef>
                <a:spcPct val="20000"/>
              </a:spcBef>
              <a:spcAft>
                <a:spcPct val="0"/>
              </a:spcAft>
              <a:buNone/>
              <a:defRPr sz="2000">
                <a:solidFill>
                  <a:schemeClr val="tx1"/>
                </a:solidFill>
                <a:latin typeface="+mn-lt"/>
              </a:defRPr>
            </a:lvl5pPr>
            <a:lvl6pPr marL="2284579" indent="0" algn="ctr" rtl="0" fontAlgn="base">
              <a:spcBef>
                <a:spcPct val="20000"/>
              </a:spcBef>
              <a:spcAft>
                <a:spcPct val="0"/>
              </a:spcAft>
              <a:buNone/>
              <a:defRPr sz="2000">
                <a:solidFill>
                  <a:schemeClr val="tx1"/>
                </a:solidFill>
                <a:latin typeface="+mn-lt"/>
              </a:defRPr>
            </a:lvl6pPr>
            <a:lvl7pPr marL="2741494" indent="0" algn="ctr" rtl="0" fontAlgn="base">
              <a:spcBef>
                <a:spcPct val="20000"/>
              </a:spcBef>
              <a:spcAft>
                <a:spcPct val="0"/>
              </a:spcAft>
              <a:buNone/>
              <a:defRPr sz="2000">
                <a:solidFill>
                  <a:schemeClr val="tx1"/>
                </a:solidFill>
                <a:latin typeface="+mn-lt"/>
              </a:defRPr>
            </a:lvl7pPr>
            <a:lvl8pPr marL="3198408" indent="0" algn="ctr" rtl="0" fontAlgn="base">
              <a:spcBef>
                <a:spcPct val="20000"/>
              </a:spcBef>
              <a:spcAft>
                <a:spcPct val="0"/>
              </a:spcAft>
              <a:buNone/>
              <a:defRPr sz="2000">
                <a:solidFill>
                  <a:schemeClr val="tx1"/>
                </a:solidFill>
                <a:latin typeface="+mn-lt"/>
              </a:defRPr>
            </a:lvl8pPr>
            <a:lvl9pPr marL="3655325" indent="0" algn="ctr" rtl="0" fontAlgn="base">
              <a:spcBef>
                <a:spcPct val="20000"/>
              </a:spcBef>
              <a:spcAft>
                <a:spcPct val="0"/>
              </a:spcAft>
              <a:buNone/>
              <a:defRPr sz="2000">
                <a:solidFill>
                  <a:schemeClr val="tx1"/>
                </a:solidFill>
                <a:latin typeface="+mn-lt"/>
              </a:defRPr>
            </a:lvl9pPr>
          </a:lstStyle>
          <a:p>
            <a:pPr algn="l"/>
            <a:r>
              <a:rPr lang="en-US" sz="2400" b="1" u="sng" dirty="0" smtClean="0">
                <a:latin typeface="Arial" pitchFamily="34" charset="0"/>
              </a:rPr>
              <a:t>RANSAC</a:t>
            </a:r>
            <a:endParaRPr lang="en-US" sz="2800" b="1" u="sng" dirty="0" smtClean="0">
              <a:latin typeface="Arial" pitchFamily="34" charset="0"/>
            </a:endParaRPr>
          </a:p>
          <a:p>
            <a:pPr marL="342900" indent="-342900" algn="l">
              <a:buFont typeface="Arial" pitchFamily="34" charset="0"/>
              <a:buChar char="•"/>
            </a:pPr>
            <a:r>
              <a:rPr lang="en-US" sz="2400" dirty="0">
                <a:latin typeface="Arial" pitchFamily="34" charset="0"/>
              </a:rPr>
              <a:t>M</a:t>
            </a:r>
            <a:r>
              <a:rPr lang="en-US" sz="2400" dirty="0" smtClean="0">
                <a:latin typeface="Arial" pitchFamily="34" charset="0"/>
              </a:rPr>
              <a:t>inimal subset of correspondences to estimate model -&gt; count inliers</a:t>
            </a:r>
          </a:p>
          <a:p>
            <a:pPr marL="342900" indent="-342900" algn="l">
              <a:buFont typeface="Arial" pitchFamily="34" charset="0"/>
              <a:buChar char="•"/>
            </a:pPr>
            <a:r>
              <a:rPr lang="en-US" sz="2400" dirty="0" smtClean="0">
                <a:latin typeface="Arial" pitchFamily="34" charset="0"/>
              </a:rPr>
              <a:t>Represents uncertainty in image space</a:t>
            </a:r>
          </a:p>
          <a:p>
            <a:pPr marL="342900" indent="-342900" algn="l">
              <a:buFont typeface="Arial" pitchFamily="34" charset="0"/>
              <a:buChar char="•"/>
            </a:pPr>
            <a:r>
              <a:rPr lang="en-US" sz="2400" dirty="0" smtClean="0">
                <a:latin typeface="Arial" pitchFamily="34" charset="0"/>
              </a:rPr>
              <a:t>Must search all data points to check for inliers each iteration</a:t>
            </a:r>
          </a:p>
          <a:p>
            <a:pPr marL="342900" indent="-342900" algn="l">
              <a:buFont typeface="Arial" pitchFamily="34" charset="0"/>
              <a:buChar char="•"/>
            </a:pPr>
            <a:r>
              <a:rPr lang="en-US" sz="2400" dirty="0" smtClean="0">
                <a:latin typeface="Arial" pitchFamily="34" charset="0"/>
              </a:rPr>
              <a:t>Scales better to high-d parameter spaces</a:t>
            </a:r>
          </a:p>
        </p:txBody>
      </p:sp>
      <p:sp>
        <p:nvSpPr>
          <p:cNvPr id="5" name="TextBox 4"/>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6" name="Slide Number Placeholder 5"/>
          <p:cNvSpPr>
            <a:spLocks noGrp="1"/>
          </p:cNvSpPr>
          <p:nvPr>
            <p:ph type="sldNum" sz="quarter" idx="12"/>
          </p:nvPr>
        </p:nvSpPr>
        <p:spPr/>
        <p:txBody>
          <a:bodyPr/>
          <a:lstStyle/>
          <a:p>
            <a:pPr>
              <a:defRPr/>
            </a:pPr>
            <a:fld id="{5841CA08-44A4-494B-B620-99C08F8F3DB9}" type="slidenum">
              <a:rPr lang="en-US" smtClean="0"/>
              <a:pPr>
                <a:defRPr/>
              </a:pPr>
              <a:t>25</a:t>
            </a:fld>
            <a:endParaRPr lang="en-US"/>
          </a:p>
        </p:txBody>
      </p:sp>
    </p:spTree>
    <p:extLst>
      <p:ext uri="{BB962C8B-B14F-4D97-AF65-F5344CB8AC3E}">
        <p14:creationId xmlns:p14="http://schemas.microsoft.com/office/powerpoint/2010/main" val="341683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5029200" y="1676400"/>
            <a:ext cx="4191000" cy="5440363"/>
            <a:chOff x="2976" y="701"/>
            <a:chExt cx="2640" cy="3427"/>
          </a:xfrm>
        </p:grpSpPr>
        <p:sp>
          <p:nvSpPr>
            <p:cNvPr id="5" name="AutoShape 9"/>
            <p:cNvSpPr>
              <a:spLocks noChangeArrowheads="1"/>
            </p:cNvSpPr>
            <p:nvPr/>
          </p:nvSpPr>
          <p:spPr bwMode="auto">
            <a:xfrm>
              <a:off x="2976" y="720"/>
              <a:ext cx="2544" cy="3314"/>
            </a:xfrm>
            <a:prstGeom prst="foldedCorner">
              <a:avLst>
                <a:gd name="adj" fmla="val 12500"/>
              </a:avLst>
            </a:prstGeom>
            <a:solidFill>
              <a:srgbClr val="FFCC99"/>
            </a:solidFill>
            <a:ln w="9525">
              <a:solidFill>
                <a:schemeClr val="tx1"/>
              </a:solidFill>
              <a:round/>
              <a:headEnd/>
              <a:tailEnd/>
            </a:ln>
          </p:spPr>
          <p:txBody>
            <a:bodyPr wrap="none" anchor="ctr"/>
            <a:lstStyle/>
            <a:p>
              <a:pPr eaLnBrk="0" fontAlgn="base" hangingPunct="0">
                <a:spcBef>
                  <a:spcPct val="0"/>
                </a:spcBef>
                <a:spcAft>
                  <a:spcPct val="0"/>
                </a:spcAft>
              </a:pPr>
              <a:endParaRPr lang="en-US" smtClean="0">
                <a:solidFill>
                  <a:srgbClr val="000000"/>
                </a:solidFill>
              </a:endParaRPr>
            </a:p>
          </p:txBody>
        </p:sp>
        <p:sp>
          <p:nvSpPr>
            <p:cNvPr id="6" name="Rectangle 10"/>
            <p:cNvSpPr>
              <a:spLocks noChangeArrowheads="1"/>
            </p:cNvSpPr>
            <p:nvPr/>
          </p:nvSpPr>
          <p:spPr bwMode="auto">
            <a:xfrm>
              <a:off x="2987" y="701"/>
              <a:ext cx="2389" cy="3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eaLnBrk="0" fontAlgn="base" hangingPunct="0">
                <a:spcBef>
                  <a:spcPct val="0"/>
                </a:spcBef>
                <a:spcAft>
                  <a:spcPct val="0"/>
                </a:spcAft>
              </a:pPr>
              <a:r>
                <a:rPr lang="en-US" sz="1400">
                  <a:solidFill>
                    <a:srgbClr val="000000"/>
                  </a:solidFill>
                </a:rPr>
                <a:t>China is forecasting a trade surplus of $90bn (£51bn) to $100bn this year, a threefold increase on 2004's $32bn. The Commerce Ministry said the surplus would be created by a predicted 30% jump in exports to $750bn, compared with a 18% rise in imports to $660bn. The figures are likely to further annoy the US, which has long argued that China's exports are unfairly helped by a deliberately undervalued yuan.  Beijing agrees the surplus is too high, but says the yuan is only one factor. Bank of China governor Zhou Xiaochuan said the country also needed to do more to boost domestic demand so more goods stayed within the country. China increased the value of the yuan against the dollar by 2.1% in July and permitted it to trade within a narrow band, but the US wants the yuan to be allowed to trade freely. However, Beijing has made it clear that it will take its time and tread carefully before allowing the yuan to rise further in value.</a:t>
              </a:r>
            </a:p>
          </p:txBody>
        </p:sp>
        <p:grpSp>
          <p:nvGrpSpPr>
            <p:cNvPr id="7" name="Group 11"/>
            <p:cNvGrpSpPr>
              <a:grpSpLocks/>
            </p:cNvGrpSpPr>
            <p:nvPr/>
          </p:nvGrpSpPr>
          <p:grpSpPr bwMode="auto">
            <a:xfrm>
              <a:off x="3353" y="1248"/>
              <a:ext cx="2263" cy="2880"/>
              <a:chOff x="768" y="1824"/>
              <a:chExt cx="918" cy="1248"/>
            </a:xfrm>
          </p:grpSpPr>
          <p:pic>
            <p:nvPicPr>
              <p:cNvPr id="8" name="Picture 12" descr="ma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1824"/>
                <a:ext cx="918" cy="1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Oval 13"/>
              <p:cNvSpPr>
                <a:spLocks noChangeArrowheads="1"/>
              </p:cNvSpPr>
              <p:nvPr/>
            </p:nvSpPr>
            <p:spPr bwMode="auto">
              <a:xfrm>
                <a:off x="816" y="1872"/>
                <a:ext cx="672" cy="624"/>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0" fontAlgn="base" hangingPunct="0">
                  <a:spcBef>
                    <a:spcPct val="0"/>
                  </a:spcBef>
                  <a:spcAft>
                    <a:spcPct val="0"/>
                  </a:spcAft>
                </a:pPr>
                <a:r>
                  <a:rPr lang="en-US" sz="2000" b="1" dirty="0">
                    <a:solidFill>
                      <a:srgbClr val="FF0000"/>
                    </a:solidFill>
                  </a:rPr>
                  <a:t>China, trade, </a:t>
                </a:r>
              </a:p>
              <a:p>
                <a:pPr algn="ctr" eaLnBrk="0" fontAlgn="base" hangingPunct="0">
                  <a:spcBef>
                    <a:spcPct val="0"/>
                  </a:spcBef>
                  <a:spcAft>
                    <a:spcPct val="0"/>
                  </a:spcAft>
                </a:pPr>
                <a:r>
                  <a:rPr lang="en-US" sz="2000" b="1" dirty="0">
                    <a:solidFill>
                      <a:srgbClr val="FF0000"/>
                    </a:solidFill>
                  </a:rPr>
                  <a:t>surplus, commerce, </a:t>
                </a:r>
              </a:p>
              <a:p>
                <a:pPr algn="ctr" eaLnBrk="0" fontAlgn="base" hangingPunct="0">
                  <a:spcBef>
                    <a:spcPct val="0"/>
                  </a:spcBef>
                  <a:spcAft>
                    <a:spcPct val="0"/>
                  </a:spcAft>
                </a:pPr>
                <a:r>
                  <a:rPr lang="en-US" sz="2000" b="1" dirty="0">
                    <a:solidFill>
                      <a:srgbClr val="FF0000"/>
                    </a:solidFill>
                  </a:rPr>
                  <a:t>exports, imports, US, </a:t>
                </a:r>
              </a:p>
              <a:p>
                <a:pPr algn="ctr" eaLnBrk="0" fontAlgn="base" hangingPunct="0">
                  <a:spcBef>
                    <a:spcPct val="0"/>
                  </a:spcBef>
                  <a:spcAft>
                    <a:spcPct val="0"/>
                  </a:spcAft>
                </a:pPr>
                <a:r>
                  <a:rPr lang="en-US" sz="2000" b="1" dirty="0" err="1">
                    <a:solidFill>
                      <a:srgbClr val="FF0000"/>
                    </a:solidFill>
                  </a:rPr>
                  <a:t>yuan</a:t>
                </a:r>
                <a:r>
                  <a:rPr lang="en-US" sz="2000" b="1" dirty="0">
                    <a:solidFill>
                      <a:srgbClr val="FF0000"/>
                    </a:solidFill>
                  </a:rPr>
                  <a:t>, bank, domestic, </a:t>
                </a:r>
              </a:p>
              <a:p>
                <a:pPr algn="ctr" eaLnBrk="0" fontAlgn="base" hangingPunct="0">
                  <a:spcBef>
                    <a:spcPct val="0"/>
                  </a:spcBef>
                  <a:spcAft>
                    <a:spcPct val="0"/>
                  </a:spcAft>
                </a:pPr>
                <a:r>
                  <a:rPr lang="en-US" sz="2000" b="1" dirty="0">
                    <a:solidFill>
                      <a:srgbClr val="FF0000"/>
                    </a:solidFill>
                  </a:rPr>
                  <a:t>foreign, increase, </a:t>
                </a:r>
              </a:p>
              <a:p>
                <a:pPr algn="ctr" eaLnBrk="0" fontAlgn="base" hangingPunct="0">
                  <a:spcBef>
                    <a:spcPct val="0"/>
                  </a:spcBef>
                  <a:spcAft>
                    <a:spcPct val="0"/>
                  </a:spcAft>
                </a:pPr>
                <a:r>
                  <a:rPr lang="en-US" sz="2000" b="1" dirty="0">
                    <a:solidFill>
                      <a:srgbClr val="FF0000"/>
                    </a:solidFill>
                  </a:rPr>
                  <a:t>trade, value</a:t>
                </a:r>
              </a:p>
            </p:txBody>
          </p:sp>
        </p:grpSp>
      </p:grpSp>
      <p:sp>
        <p:nvSpPr>
          <p:cNvPr id="2" name="Title 1"/>
          <p:cNvSpPr>
            <a:spLocks noGrp="1"/>
          </p:cNvSpPr>
          <p:nvPr>
            <p:ph type="title"/>
          </p:nvPr>
        </p:nvSpPr>
        <p:spPr/>
        <p:txBody>
          <a:bodyPr/>
          <a:lstStyle/>
          <a:p>
            <a:r>
              <a:rPr lang="en-US" dirty="0" smtClean="0"/>
              <a:t>What else can we borrow from text retrieval?</a:t>
            </a:r>
            <a:endParaRPr lang="en-US" dirty="0"/>
          </a:p>
        </p:txBody>
      </p:sp>
      <p:pic>
        <p:nvPicPr>
          <p:cNvPr id="10" name="Picture 4" descr="BookIndex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57" y="1676400"/>
            <a:ext cx="4953000" cy="724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Slide Number Placeholder 10"/>
          <p:cNvSpPr>
            <a:spLocks noGrp="1"/>
          </p:cNvSpPr>
          <p:nvPr>
            <p:ph type="sldNum" sz="quarter" idx="12"/>
          </p:nvPr>
        </p:nvSpPr>
        <p:spPr>
          <a:xfrm>
            <a:off x="6400800" y="6610350"/>
            <a:ext cx="2133600" cy="476250"/>
          </a:xfrm>
        </p:spPr>
        <p:txBody>
          <a:bodyPr/>
          <a:lstStyle/>
          <a:p>
            <a:pPr>
              <a:defRPr/>
            </a:pPr>
            <a:fld id="{4FBDE46A-9F67-43A3-89ED-66C42CBB5C31}" type="slidenum">
              <a:rPr lang="en-US" smtClean="0"/>
              <a:pPr>
                <a:defRPr/>
              </a:pPr>
              <a:t>26</a:t>
            </a:fld>
            <a:endParaRPr lang="en-US"/>
          </a:p>
        </p:txBody>
      </p:sp>
    </p:spTree>
    <p:extLst>
      <p:ext uri="{BB962C8B-B14F-4D97-AF65-F5344CB8AC3E}">
        <p14:creationId xmlns:p14="http://schemas.microsoft.com/office/powerpoint/2010/main" val="38581714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76200"/>
            <a:ext cx="8229600" cy="1143000"/>
          </a:xfrm>
        </p:spPr>
        <p:txBody>
          <a:bodyPr/>
          <a:lstStyle/>
          <a:p>
            <a:r>
              <a:rPr lang="en-US" i="1" smtClean="0"/>
              <a:t>tf-idf </a:t>
            </a:r>
            <a:r>
              <a:rPr lang="en-US" smtClean="0"/>
              <a:t>weighting</a:t>
            </a:r>
          </a:p>
        </p:txBody>
      </p:sp>
      <p:sp>
        <p:nvSpPr>
          <p:cNvPr id="84995" name="Rectangle 3"/>
          <p:cNvSpPr>
            <a:spLocks noGrp="1" noChangeArrowheads="1"/>
          </p:cNvSpPr>
          <p:nvPr>
            <p:ph type="body" idx="1"/>
          </p:nvPr>
        </p:nvSpPr>
        <p:spPr>
          <a:xfrm>
            <a:off x="457200" y="1295400"/>
            <a:ext cx="8229600" cy="4525963"/>
          </a:xfrm>
        </p:spPr>
        <p:txBody>
          <a:bodyPr/>
          <a:lstStyle/>
          <a:p>
            <a:r>
              <a:rPr lang="en-US" sz="2400" b="1" dirty="0"/>
              <a:t>T</a:t>
            </a:r>
            <a:r>
              <a:rPr lang="en-US" sz="2400" dirty="0"/>
              <a:t>erm </a:t>
            </a:r>
            <a:r>
              <a:rPr lang="en-US" sz="2400" b="1" dirty="0"/>
              <a:t>f</a:t>
            </a:r>
            <a:r>
              <a:rPr lang="en-US" sz="2400" dirty="0"/>
              <a:t>requency – </a:t>
            </a:r>
            <a:r>
              <a:rPr lang="en-US" sz="2400" b="1" dirty="0"/>
              <a:t>i</a:t>
            </a:r>
            <a:r>
              <a:rPr lang="en-US" sz="2400" dirty="0"/>
              <a:t>nverse </a:t>
            </a:r>
            <a:r>
              <a:rPr lang="en-US" sz="2400" b="1" dirty="0"/>
              <a:t>d</a:t>
            </a:r>
            <a:r>
              <a:rPr lang="en-US" sz="2400" dirty="0"/>
              <a:t>ocument </a:t>
            </a:r>
            <a:r>
              <a:rPr lang="en-US" sz="2400" b="1" dirty="0"/>
              <a:t>f</a:t>
            </a:r>
            <a:r>
              <a:rPr lang="en-US" sz="2400" dirty="0"/>
              <a:t>requency</a:t>
            </a:r>
          </a:p>
          <a:p>
            <a:r>
              <a:rPr lang="en-US" sz="2400" dirty="0"/>
              <a:t>Describe frame by frequency of each word within it, </a:t>
            </a:r>
            <a:r>
              <a:rPr lang="en-US" sz="2400" dirty="0" err="1"/>
              <a:t>downweight</a:t>
            </a:r>
            <a:r>
              <a:rPr lang="en-US" sz="2400" dirty="0"/>
              <a:t> words that appear often in the database</a:t>
            </a:r>
          </a:p>
          <a:p>
            <a:r>
              <a:rPr lang="en-US" sz="2400" dirty="0"/>
              <a:t>(Standard weighting for text retrieval)</a:t>
            </a:r>
          </a:p>
          <a:p>
            <a:endParaRPr lang="en-US" sz="2400" dirty="0"/>
          </a:p>
          <a:p>
            <a:pPr>
              <a:buFontTx/>
              <a:buNone/>
            </a:pPr>
            <a:endParaRPr lang="en-US" sz="2400" dirty="0"/>
          </a:p>
        </p:txBody>
      </p:sp>
      <p:pic>
        <p:nvPicPr>
          <p:cNvPr id="84996" name="Picture 6"/>
          <p:cNvPicPr>
            <a:picLocks noChangeAspect="1" noChangeArrowheads="1"/>
          </p:cNvPicPr>
          <p:nvPr/>
        </p:nvPicPr>
        <p:blipFill>
          <a:blip r:embed="rId3">
            <a:extLst>
              <a:ext uri="{28A0092B-C50C-407E-A947-70E740481C1C}">
                <a14:useLocalDpi xmlns:a14="http://schemas.microsoft.com/office/drawing/2010/main" val="0"/>
              </a:ext>
            </a:extLst>
          </a:blip>
          <a:srcRect l="48430" t="67703" r="30902" b="16199"/>
          <a:stretch>
            <a:fillRect/>
          </a:stretch>
        </p:blipFill>
        <p:spPr bwMode="auto">
          <a:xfrm>
            <a:off x="3000375" y="3721106"/>
            <a:ext cx="2952750" cy="140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7735" name="Text Box 7"/>
          <p:cNvSpPr txBox="1">
            <a:spLocks noChangeArrowheads="1"/>
          </p:cNvSpPr>
          <p:nvPr/>
        </p:nvSpPr>
        <p:spPr bwMode="auto">
          <a:xfrm>
            <a:off x="6350000" y="3452813"/>
            <a:ext cx="2413000" cy="929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Total number of documents in database</a:t>
            </a:r>
          </a:p>
        </p:txBody>
      </p:sp>
      <p:sp>
        <p:nvSpPr>
          <p:cNvPr id="457736" name="Text Box 8"/>
          <p:cNvSpPr txBox="1">
            <a:spLocks noChangeArrowheads="1"/>
          </p:cNvSpPr>
          <p:nvPr/>
        </p:nvSpPr>
        <p:spPr bwMode="auto">
          <a:xfrm>
            <a:off x="6313494" y="4570417"/>
            <a:ext cx="253047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documents word i occurs in, in whole database</a:t>
            </a:r>
          </a:p>
        </p:txBody>
      </p:sp>
      <p:sp>
        <p:nvSpPr>
          <p:cNvPr id="457737" name="Line 9"/>
          <p:cNvSpPr>
            <a:spLocks noChangeShapeType="1"/>
          </p:cNvSpPr>
          <p:nvPr/>
        </p:nvSpPr>
        <p:spPr bwMode="auto">
          <a:xfrm flipH="1">
            <a:off x="5916613" y="3757619"/>
            <a:ext cx="360362" cy="179387"/>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38" name="Line 10"/>
          <p:cNvSpPr>
            <a:spLocks noChangeShapeType="1"/>
          </p:cNvSpPr>
          <p:nvPr/>
        </p:nvSpPr>
        <p:spPr bwMode="auto">
          <a:xfrm flipH="1" flipV="1">
            <a:off x="5845181" y="4837113"/>
            <a:ext cx="360363" cy="2159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39" name="Text Box 11"/>
          <p:cNvSpPr txBox="1">
            <a:spLocks noChangeArrowheads="1"/>
          </p:cNvSpPr>
          <p:nvPr/>
        </p:nvSpPr>
        <p:spPr bwMode="auto">
          <a:xfrm>
            <a:off x="625475" y="3562355"/>
            <a:ext cx="2339975" cy="929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occurrences of word i in document d</a:t>
            </a:r>
          </a:p>
        </p:txBody>
      </p:sp>
      <p:sp>
        <p:nvSpPr>
          <p:cNvPr id="457740" name="Text Box 12"/>
          <p:cNvSpPr txBox="1">
            <a:spLocks noChangeArrowheads="1"/>
          </p:cNvSpPr>
          <p:nvPr/>
        </p:nvSpPr>
        <p:spPr bwMode="auto">
          <a:xfrm>
            <a:off x="588963" y="4772025"/>
            <a:ext cx="2339975" cy="65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80" tIns="45692" rIns="91380" bIns="45692">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spcBef>
                <a:spcPct val="50000"/>
              </a:spcBef>
              <a:spcAft>
                <a:spcPct val="0"/>
              </a:spcAft>
            </a:pPr>
            <a:r>
              <a:rPr lang="en-US" smtClean="0">
                <a:solidFill>
                  <a:srgbClr val="000000"/>
                </a:solidFill>
              </a:rPr>
              <a:t>Number of words in document d</a:t>
            </a:r>
          </a:p>
        </p:txBody>
      </p:sp>
      <p:sp>
        <p:nvSpPr>
          <p:cNvPr id="457744" name="Line 16"/>
          <p:cNvSpPr>
            <a:spLocks noChangeShapeType="1"/>
          </p:cNvSpPr>
          <p:nvPr/>
        </p:nvSpPr>
        <p:spPr bwMode="auto">
          <a:xfrm>
            <a:off x="2928941" y="3937000"/>
            <a:ext cx="900112" cy="10795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457745" name="Line 17"/>
          <p:cNvSpPr>
            <a:spLocks noChangeShapeType="1"/>
          </p:cNvSpPr>
          <p:nvPr/>
        </p:nvSpPr>
        <p:spPr bwMode="auto">
          <a:xfrm flipV="1">
            <a:off x="2928944" y="4945063"/>
            <a:ext cx="1044575" cy="2159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380" tIns="45692" rIns="91380" bIns="45692"/>
          <a:lstStyle/>
          <a:p>
            <a:pPr eaLnBrk="0" fontAlgn="base" hangingPunct="0">
              <a:spcBef>
                <a:spcPct val="0"/>
              </a:spcBef>
              <a:spcAft>
                <a:spcPct val="0"/>
              </a:spcAft>
            </a:pPr>
            <a:endParaRPr lang="en-US" smtClean="0">
              <a:solidFill>
                <a:srgbClr val="000000"/>
              </a:solidFill>
            </a:endParaRPr>
          </a:p>
        </p:txBody>
      </p:sp>
      <p:sp>
        <p:nvSpPr>
          <p:cNvPr id="13" name="TextBox 12"/>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14" name="Slide Number Placeholder 13"/>
          <p:cNvSpPr>
            <a:spLocks noGrp="1"/>
          </p:cNvSpPr>
          <p:nvPr>
            <p:ph type="sldNum" sz="quarter" idx="12"/>
          </p:nvPr>
        </p:nvSpPr>
        <p:spPr/>
        <p:txBody>
          <a:bodyPr/>
          <a:lstStyle/>
          <a:p>
            <a:pPr>
              <a:defRPr/>
            </a:pPr>
            <a:fld id="{EF264CFA-8530-492E-A62D-285496C9819E}" type="slidenum">
              <a:rPr lang="en-US" smtClean="0"/>
              <a:pPr>
                <a:defRPr/>
              </a:pPr>
              <a:t>27</a:t>
            </a:fld>
            <a:endParaRPr lang="en-US"/>
          </a:p>
        </p:txBody>
      </p:sp>
    </p:spTree>
    <p:extLst>
      <p:ext uri="{BB962C8B-B14F-4D97-AF65-F5344CB8AC3E}">
        <p14:creationId xmlns:p14="http://schemas.microsoft.com/office/powerpoint/2010/main" val="1095863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99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77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77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774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77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77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77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77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7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P spid="457735" grpId="0"/>
      <p:bldP spid="457736" grpId="0"/>
      <p:bldP spid="457737" grpId="0" animBg="1"/>
      <p:bldP spid="457738" grpId="0" animBg="1"/>
      <p:bldP spid="457739" grpId="0"/>
      <p:bldP spid="457740" grpId="0"/>
      <p:bldP spid="457744" grpId="0" animBg="1"/>
      <p:bldP spid="45774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smtClean="0">
                <a:latin typeface="Arial" pitchFamily="34" charset="0"/>
                <a:cs typeface="Arial" pitchFamily="34" charset="0"/>
              </a:rPr>
              <a:t>Query expansion</a:t>
            </a:r>
            <a:endParaRPr lang="en-US" sz="3800" dirty="0">
              <a:latin typeface="Arial" pitchFamily="34" charset="0"/>
              <a:cs typeface="Arial" pitchFamily="34" charset="0"/>
            </a:endParaRPr>
          </a:p>
        </p:txBody>
      </p:sp>
      <p:sp>
        <p:nvSpPr>
          <p:cNvPr id="4" name="TextBox 3"/>
          <p:cNvSpPr txBox="1"/>
          <p:nvPr/>
        </p:nvSpPr>
        <p:spPr>
          <a:xfrm>
            <a:off x="285721" y="1714488"/>
            <a:ext cx="8643997" cy="2862322"/>
          </a:xfrm>
          <a:prstGeom prst="rect">
            <a:avLst/>
          </a:prstGeom>
          <a:noFill/>
        </p:spPr>
        <p:txBody>
          <a:bodyPr wrap="square" lIns="91380" tIns="45692" rIns="91380" bIns="45692" rtlCol="0">
            <a:spAutoFit/>
          </a:bodyPr>
          <a:lstStyle/>
          <a:p>
            <a:r>
              <a:rPr lang="en-US" sz="2000" dirty="0">
                <a:solidFill>
                  <a:prstClr val="black"/>
                </a:solidFill>
              </a:rPr>
              <a:t>Query: </a:t>
            </a:r>
            <a:r>
              <a:rPr lang="en-US" sz="2000" b="1" i="1" dirty="0">
                <a:solidFill>
                  <a:prstClr val="black"/>
                </a:solidFill>
              </a:rPr>
              <a:t>golf green</a:t>
            </a:r>
          </a:p>
          <a:p>
            <a:endParaRPr lang="en-US" sz="2000" dirty="0">
              <a:solidFill>
                <a:prstClr val="black"/>
              </a:solidFill>
            </a:endParaRPr>
          </a:p>
          <a:p>
            <a:r>
              <a:rPr lang="en-US" sz="2000" dirty="0">
                <a:solidFill>
                  <a:prstClr val="black"/>
                </a:solidFill>
              </a:rPr>
              <a:t>Results:</a:t>
            </a:r>
          </a:p>
          <a:p>
            <a:endParaRPr lang="en-US" sz="2000" dirty="0">
              <a:solidFill>
                <a:prstClr val="black"/>
              </a:solidFill>
            </a:endParaRPr>
          </a:p>
          <a:p>
            <a:r>
              <a:rPr lang="en-US" sz="2000" dirty="0">
                <a:solidFill>
                  <a:prstClr val="black"/>
                </a:solidFill>
              </a:rPr>
              <a:t>- How can the grass on the </a:t>
            </a:r>
            <a:r>
              <a:rPr lang="en-US" sz="2000" b="1" i="1" dirty="0">
                <a:solidFill>
                  <a:prstClr val="black"/>
                </a:solidFill>
              </a:rPr>
              <a:t>greens</a:t>
            </a:r>
            <a:r>
              <a:rPr lang="en-US" sz="2000" dirty="0">
                <a:solidFill>
                  <a:prstClr val="black"/>
                </a:solidFill>
              </a:rPr>
              <a:t> at a </a:t>
            </a:r>
            <a:r>
              <a:rPr lang="en-US" sz="2000" b="1" i="1" dirty="0">
                <a:solidFill>
                  <a:prstClr val="black"/>
                </a:solidFill>
              </a:rPr>
              <a:t>golf</a:t>
            </a:r>
            <a:r>
              <a:rPr lang="en-US" sz="2000" dirty="0">
                <a:solidFill>
                  <a:prstClr val="black"/>
                </a:solidFill>
              </a:rPr>
              <a:t> course be so perfect?</a:t>
            </a:r>
          </a:p>
          <a:p>
            <a:pPr>
              <a:buFontTx/>
              <a:buChar char="-"/>
            </a:pPr>
            <a:r>
              <a:rPr lang="en-US" sz="2000" dirty="0">
                <a:solidFill>
                  <a:prstClr val="black"/>
                </a:solidFill>
              </a:rPr>
              <a:t> For example, a skilled </a:t>
            </a:r>
            <a:r>
              <a:rPr lang="en-US" sz="2000" b="1" i="1" dirty="0">
                <a:solidFill>
                  <a:prstClr val="black"/>
                </a:solidFill>
              </a:rPr>
              <a:t>golf</a:t>
            </a:r>
            <a:r>
              <a:rPr lang="en-US" sz="2000" dirty="0">
                <a:solidFill>
                  <a:prstClr val="black"/>
                </a:solidFill>
              </a:rPr>
              <a:t>er expects to reach the </a:t>
            </a:r>
            <a:r>
              <a:rPr lang="en-US" sz="2000" b="1" i="1" dirty="0">
                <a:solidFill>
                  <a:prstClr val="black"/>
                </a:solidFill>
              </a:rPr>
              <a:t>green</a:t>
            </a:r>
            <a:r>
              <a:rPr lang="en-US" sz="2000" dirty="0">
                <a:solidFill>
                  <a:prstClr val="black"/>
                </a:solidFill>
              </a:rPr>
              <a:t> on a par-four hole in </a:t>
            </a:r>
            <a:r>
              <a:rPr lang="en-US" sz="2000" b="1" dirty="0">
                <a:solidFill>
                  <a:prstClr val="black"/>
                </a:solidFill>
              </a:rPr>
              <a:t>...</a:t>
            </a:r>
            <a:r>
              <a:rPr lang="en-US" sz="2000" dirty="0">
                <a:solidFill>
                  <a:prstClr val="black"/>
                </a:solidFill>
              </a:rPr>
              <a:t/>
            </a:r>
            <a:br>
              <a:rPr lang="en-US" sz="2000" dirty="0">
                <a:solidFill>
                  <a:prstClr val="black"/>
                </a:solidFill>
              </a:rPr>
            </a:br>
            <a:r>
              <a:rPr lang="en-US" sz="2000" dirty="0">
                <a:solidFill>
                  <a:prstClr val="black"/>
                </a:solidFill>
              </a:rPr>
              <a:t>- Manufactures and sells synthetic </a:t>
            </a:r>
            <a:r>
              <a:rPr lang="en-US" sz="2000" b="1" i="1" dirty="0">
                <a:solidFill>
                  <a:prstClr val="black"/>
                </a:solidFill>
              </a:rPr>
              <a:t>golf</a:t>
            </a:r>
            <a:r>
              <a:rPr lang="en-US" sz="2000" dirty="0">
                <a:solidFill>
                  <a:prstClr val="black"/>
                </a:solidFill>
              </a:rPr>
              <a:t> putting </a:t>
            </a:r>
            <a:r>
              <a:rPr lang="en-US" sz="2000" b="1" i="1" dirty="0">
                <a:solidFill>
                  <a:prstClr val="black"/>
                </a:solidFill>
              </a:rPr>
              <a:t>green</a:t>
            </a:r>
            <a:r>
              <a:rPr lang="en-US" sz="2000" i="1" dirty="0">
                <a:solidFill>
                  <a:prstClr val="black"/>
                </a:solidFill>
              </a:rPr>
              <a:t>s</a:t>
            </a:r>
            <a:r>
              <a:rPr lang="en-US" sz="2000" dirty="0">
                <a:solidFill>
                  <a:prstClr val="black"/>
                </a:solidFill>
              </a:rPr>
              <a:t> and mats.</a:t>
            </a:r>
          </a:p>
          <a:p>
            <a:endParaRPr lang="en-US" sz="2000" dirty="0">
              <a:solidFill>
                <a:prstClr val="black"/>
              </a:solidFill>
            </a:endParaRPr>
          </a:p>
          <a:p>
            <a:endParaRPr lang="en-US" sz="2000" dirty="0">
              <a:solidFill>
                <a:prstClr val="black"/>
              </a:solidFill>
            </a:endParaRPr>
          </a:p>
        </p:txBody>
      </p:sp>
      <p:sp>
        <p:nvSpPr>
          <p:cNvPr id="6" name="Rectangle 5"/>
          <p:cNvSpPr/>
          <p:nvPr/>
        </p:nvSpPr>
        <p:spPr>
          <a:xfrm>
            <a:off x="285720" y="4500570"/>
            <a:ext cx="8643998" cy="1938992"/>
          </a:xfrm>
          <a:prstGeom prst="rect">
            <a:avLst/>
          </a:prstGeom>
        </p:spPr>
        <p:txBody>
          <a:bodyPr wrap="square" lIns="91380" tIns="45692" rIns="91380" bIns="45692">
            <a:spAutoFit/>
          </a:bodyPr>
          <a:lstStyle/>
          <a:p>
            <a:r>
              <a:rPr lang="en-US" sz="2000" dirty="0">
                <a:solidFill>
                  <a:prstClr val="black"/>
                </a:solidFill>
              </a:rPr>
              <a:t>Irrelevant result can cause a `topic drift’: </a:t>
            </a:r>
          </a:p>
          <a:p>
            <a:endParaRPr lang="en-US" sz="2000" dirty="0">
              <a:solidFill>
                <a:prstClr val="black"/>
              </a:solidFill>
            </a:endParaRPr>
          </a:p>
          <a:p>
            <a:pPr>
              <a:buFontTx/>
              <a:buChar char="-"/>
            </a:pPr>
            <a:r>
              <a:rPr lang="en-US" sz="2000" dirty="0">
                <a:solidFill>
                  <a:prstClr val="black"/>
                </a:solidFill>
              </a:rPr>
              <a:t> Volkswagen </a:t>
            </a:r>
            <a:r>
              <a:rPr lang="en-US" sz="2000" b="1" i="1" dirty="0">
                <a:solidFill>
                  <a:prstClr val="black"/>
                </a:solidFill>
              </a:rPr>
              <a:t>Golf</a:t>
            </a:r>
            <a:r>
              <a:rPr lang="en-US" sz="2000" dirty="0">
                <a:solidFill>
                  <a:prstClr val="black"/>
                </a:solidFill>
              </a:rPr>
              <a:t>, 1999, </a:t>
            </a:r>
            <a:r>
              <a:rPr lang="en-US" sz="2000" b="1" i="1" dirty="0">
                <a:solidFill>
                  <a:prstClr val="black"/>
                </a:solidFill>
              </a:rPr>
              <a:t>Green</a:t>
            </a:r>
            <a:r>
              <a:rPr lang="en-US" sz="2000" dirty="0">
                <a:solidFill>
                  <a:prstClr val="black"/>
                </a:solidFill>
              </a:rPr>
              <a:t>, 2000cc, petrol, manual, , hatchback, 94000miles, 2.0 </a:t>
            </a:r>
            <a:r>
              <a:rPr lang="en-US" sz="2000" dirty="0" err="1">
                <a:solidFill>
                  <a:prstClr val="black"/>
                </a:solidFill>
              </a:rPr>
              <a:t>GTi</a:t>
            </a:r>
            <a:r>
              <a:rPr lang="en-US" sz="2000" dirty="0">
                <a:solidFill>
                  <a:prstClr val="black"/>
                </a:solidFill>
              </a:rPr>
              <a:t>, 2 Registered Keepers, HPI Checked, Air-Conditioning, Front and Rear Parking Sensors, ABS, Alarm, Alloy </a:t>
            </a:r>
            <a:br>
              <a:rPr lang="en-US" sz="2000" dirty="0">
                <a:solidFill>
                  <a:prstClr val="black"/>
                </a:solidFill>
              </a:rPr>
            </a:br>
            <a:endParaRPr lang="en-US" sz="2000" dirty="0">
              <a:solidFill>
                <a:prstClr val="black"/>
              </a:solidFill>
            </a:endParaRPr>
          </a:p>
        </p:txBody>
      </p:sp>
      <p:sp>
        <p:nvSpPr>
          <p:cNvPr id="5" name="TextBox 4"/>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7" name="Slide Number Placeholder 6"/>
          <p:cNvSpPr>
            <a:spLocks noGrp="1"/>
          </p:cNvSpPr>
          <p:nvPr>
            <p:ph type="sldNum" sz="quarter" idx="12"/>
          </p:nvPr>
        </p:nvSpPr>
        <p:spPr/>
        <p:txBody>
          <a:bodyPr/>
          <a:lstStyle/>
          <a:p>
            <a:fld id="{24DC6FD6-FF4C-4A07-A6C4-69E6F02FB222}"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403494495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Expansion</a:t>
            </a:r>
            <a:endParaRPr lang="en-US" dirty="0"/>
          </a:p>
        </p:txBody>
      </p:sp>
      <p:grpSp>
        <p:nvGrpSpPr>
          <p:cNvPr id="52" name="Group 19"/>
          <p:cNvGrpSpPr>
            <a:grpSpLocks/>
          </p:cNvGrpSpPr>
          <p:nvPr/>
        </p:nvGrpSpPr>
        <p:grpSpPr bwMode="auto">
          <a:xfrm>
            <a:off x="2357422" y="1820849"/>
            <a:ext cx="6515100" cy="800100"/>
            <a:chOff x="1656" y="1042"/>
            <a:chExt cx="4104" cy="504"/>
          </a:xfrm>
        </p:grpSpPr>
        <p:pic>
          <p:nvPicPr>
            <p:cNvPr id="53" name="Picture 20"/>
            <p:cNvPicPr>
              <a:picLocks noChangeAspect="1" noChangeArrowheads="1"/>
            </p:cNvPicPr>
            <p:nvPr/>
          </p:nvPicPr>
          <p:blipFill>
            <a:blip r:embed="rId2" cstate="print"/>
            <a:srcRect/>
            <a:stretch>
              <a:fillRect/>
            </a:stretch>
          </p:blipFill>
          <p:spPr bwMode="auto">
            <a:xfrm>
              <a:off x="1656" y="1053"/>
              <a:ext cx="663" cy="476"/>
            </a:xfrm>
            <a:prstGeom prst="rect">
              <a:avLst/>
            </a:prstGeom>
            <a:noFill/>
            <a:ln w="12700" algn="ctr">
              <a:noFill/>
              <a:miter lim="800000"/>
              <a:headEnd/>
              <a:tailEnd/>
            </a:ln>
            <a:effectLst/>
          </p:spPr>
        </p:pic>
        <p:pic>
          <p:nvPicPr>
            <p:cNvPr id="54" name="Picture 21"/>
            <p:cNvPicPr>
              <a:picLocks noChangeAspect="1" noChangeArrowheads="1"/>
            </p:cNvPicPr>
            <p:nvPr/>
          </p:nvPicPr>
          <p:blipFill>
            <a:blip r:embed="rId3" cstate="print"/>
            <a:srcRect/>
            <a:stretch>
              <a:fillRect/>
            </a:stretch>
          </p:blipFill>
          <p:spPr bwMode="auto">
            <a:xfrm>
              <a:off x="2335" y="1047"/>
              <a:ext cx="663" cy="494"/>
            </a:xfrm>
            <a:prstGeom prst="rect">
              <a:avLst/>
            </a:prstGeom>
            <a:noFill/>
            <a:ln w="12700" algn="ctr">
              <a:noFill/>
              <a:miter lim="800000"/>
              <a:headEnd/>
              <a:tailEnd/>
            </a:ln>
            <a:effectLst/>
          </p:spPr>
        </p:pic>
        <p:pic>
          <p:nvPicPr>
            <p:cNvPr id="55" name="Picture 22"/>
            <p:cNvPicPr>
              <a:picLocks noChangeAspect="1" noChangeArrowheads="1"/>
            </p:cNvPicPr>
            <p:nvPr/>
          </p:nvPicPr>
          <p:blipFill>
            <a:blip r:embed="rId4" cstate="print"/>
            <a:srcRect/>
            <a:stretch>
              <a:fillRect/>
            </a:stretch>
          </p:blipFill>
          <p:spPr bwMode="auto">
            <a:xfrm>
              <a:off x="3023" y="1049"/>
              <a:ext cx="372" cy="494"/>
            </a:xfrm>
            <a:prstGeom prst="rect">
              <a:avLst/>
            </a:prstGeom>
            <a:noFill/>
            <a:ln w="12700" algn="ctr">
              <a:noFill/>
              <a:miter lim="800000"/>
              <a:headEnd/>
              <a:tailEnd/>
            </a:ln>
            <a:effectLst/>
          </p:spPr>
        </p:pic>
        <p:pic>
          <p:nvPicPr>
            <p:cNvPr id="56" name="Picture 23"/>
            <p:cNvPicPr>
              <a:picLocks noChangeAspect="1" noChangeArrowheads="1"/>
            </p:cNvPicPr>
            <p:nvPr/>
          </p:nvPicPr>
          <p:blipFill>
            <a:blip r:embed="rId5" cstate="print"/>
            <a:srcRect/>
            <a:stretch>
              <a:fillRect/>
            </a:stretch>
          </p:blipFill>
          <p:spPr bwMode="auto">
            <a:xfrm>
              <a:off x="3430" y="1051"/>
              <a:ext cx="663" cy="495"/>
            </a:xfrm>
            <a:prstGeom prst="rect">
              <a:avLst/>
            </a:prstGeom>
            <a:noFill/>
            <a:ln w="12700" algn="ctr">
              <a:noFill/>
              <a:miter lim="800000"/>
              <a:headEnd/>
              <a:tailEnd/>
            </a:ln>
            <a:effectLst/>
          </p:spPr>
        </p:pic>
        <p:pic>
          <p:nvPicPr>
            <p:cNvPr id="57" name="Picture 24"/>
            <p:cNvPicPr>
              <a:picLocks noChangeAspect="1" noChangeArrowheads="1"/>
            </p:cNvPicPr>
            <p:nvPr/>
          </p:nvPicPr>
          <p:blipFill>
            <a:blip r:embed="rId6" cstate="print"/>
            <a:srcRect/>
            <a:stretch>
              <a:fillRect/>
            </a:stretch>
          </p:blipFill>
          <p:spPr bwMode="auto">
            <a:xfrm>
              <a:off x="4321" y="1046"/>
              <a:ext cx="665" cy="495"/>
            </a:xfrm>
            <a:prstGeom prst="rect">
              <a:avLst/>
            </a:prstGeom>
            <a:noFill/>
            <a:ln w="12700" algn="ctr">
              <a:noFill/>
              <a:miter lim="800000"/>
              <a:headEnd/>
              <a:tailEnd/>
            </a:ln>
            <a:effectLst/>
          </p:spPr>
        </p:pic>
        <p:pic>
          <p:nvPicPr>
            <p:cNvPr id="58" name="Picture 25"/>
            <p:cNvPicPr>
              <a:picLocks noChangeAspect="1" noChangeArrowheads="1"/>
            </p:cNvPicPr>
            <p:nvPr/>
          </p:nvPicPr>
          <p:blipFill>
            <a:blip r:embed="rId7" cstate="print"/>
            <a:srcRect/>
            <a:stretch>
              <a:fillRect/>
            </a:stretch>
          </p:blipFill>
          <p:spPr bwMode="auto">
            <a:xfrm>
              <a:off x="5015" y="1042"/>
              <a:ext cx="745" cy="497"/>
            </a:xfrm>
            <a:prstGeom prst="rect">
              <a:avLst/>
            </a:prstGeom>
            <a:noFill/>
            <a:ln w="12700" algn="ctr">
              <a:noFill/>
              <a:miter lim="800000"/>
              <a:headEnd/>
              <a:tailEnd/>
            </a:ln>
            <a:effectLst/>
          </p:spPr>
        </p:pic>
        <p:sp>
          <p:nvSpPr>
            <p:cNvPr id="59" name="Text Box 26"/>
            <p:cNvSpPr txBox="1">
              <a:spLocks noChangeArrowheads="1"/>
            </p:cNvSpPr>
            <p:nvPr/>
          </p:nvSpPr>
          <p:spPr bwMode="auto">
            <a:xfrm>
              <a:off x="4037" y="1119"/>
              <a:ext cx="285" cy="327"/>
            </a:xfrm>
            <a:prstGeom prst="rect">
              <a:avLst/>
            </a:prstGeom>
            <a:noFill/>
            <a:ln w="12700" algn="ctr">
              <a:noFill/>
              <a:miter lim="800000"/>
              <a:headEnd/>
              <a:tailEnd/>
            </a:ln>
            <a:effectLst/>
          </p:spPr>
          <p:txBody>
            <a:bodyPr>
              <a:spAutoFit/>
            </a:bodyPr>
            <a:lstStyle/>
            <a:p>
              <a:pPr>
                <a:spcBef>
                  <a:spcPct val="50000"/>
                </a:spcBef>
                <a:defRPr/>
              </a:pPr>
              <a:r>
                <a:rPr lang="en-GB" sz="2800" kern="0" dirty="0">
                  <a:solidFill>
                    <a:sysClr val="windowText" lastClr="000000"/>
                  </a:solidFill>
                </a:rPr>
                <a:t>…</a:t>
              </a:r>
              <a:endParaRPr lang="en-US" sz="2800" kern="0" dirty="0">
                <a:solidFill>
                  <a:sysClr val="windowText" lastClr="000000"/>
                </a:solidFill>
              </a:endParaRPr>
            </a:p>
          </p:txBody>
        </p:sp>
      </p:grpSp>
      <p:grpSp>
        <p:nvGrpSpPr>
          <p:cNvPr id="18" name="Group 17"/>
          <p:cNvGrpSpPr/>
          <p:nvPr/>
        </p:nvGrpSpPr>
        <p:grpSpPr>
          <a:xfrm>
            <a:off x="2641805" y="3286124"/>
            <a:ext cx="5716415" cy="1071570"/>
            <a:chOff x="2285984" y="3071810"/>
            <a:chExt cx="5716415" cy="1071570"/>
          </a:xfrm>
        </p:grpSpPr>
        <p:pic>
          <p:nvPicPr>
            <p:cNvPr id="1028" name="Picture 4"/>
            <p:cNvPicPr>
              <a:picLocks noChangeAspect="1" noChangeArrowheads="1"/>
            </p:cNvPicPr>
            <p:nvPr/>
          </p:nvPicPr>
          <p:blipFill>
            <a:blip r:embed="rId8" cstate="print"/>
            <a:srcRect/>
            <a:stretch>
              <a:fillRect/>
            </a:stretch>
          </p:blipFill>
          <p:spPr bwMode="auto">
            <a:xfrm>
              <a:off x="2285984" y="3071810"/>
              <a:ext cx="1557333" cy="1038222"/>
            </a:xfrm>
            <a:prstGeom prst="rect">
              <a:avLst/>
            </a:prstGeom>
            <a:noFill/>
            <a:ln w="9525">
              <a:noFill/>
              <a:miter lim="800000"/>
              <a:headEnd/>
              <a:tailEnd/>
            </a:ln>
            <a:effectLst/>
          </p:spPr>
        </p:pic>
        <p:pic>
          <p:nvPicPr>
            <p:cNvPr id="1029" name="Picture 5"/>
            <p:cNvPicPr>
              <a:picLocks noChangeAspect="1" noChangeArrowheads="1"/>
            </p:cNvPicPr>
            <p:nvPr/>
          </p:nvPicPr>
          <p:blipFill>
            <a:blip r:embed="rId9" cstate="print"/>
            <a:srcRect/>
            <a:stretch>
              <a:fillRect/>
            </a:stretch>
          </p:blipFill>
          <p:spPr bwMode="auto">
            <a:xfrm>
              <a:off x="3902590" y="3079305"/>
              <a:ext cx="1500198" cy="1022259"/>
            </a:xfrm>
            <a:prstGeom prst="rect">
              <a:avLst/>
            </a:prstGeom>
            <a:noFill/>
            <a:ln w="9525">
              <a:noFill/>
              <a:miter lim="800000"/>
              <a:headEnd/>
              <a:tailEnd/>
            </a:ln>
            <a:effectLst/>
          </p:spPr>
        </p:pic>
        <p:pic>
          <p:nvPicPr>
            <p:cNvPr id="1030" name="Picture 6"/>
            <p:cNvPicPr>
              <a:picLocks noChangeAspect="1" noChangeArrowheads="1"/>
            </p:cNvPicPr>
            <p:nvPr/>
          </p:nvPicPr>
          <p:blipFill>
            <a:blip r:embed="rId10" cstate="print"/>
            <a:srcRect/>
            <a:stretch>
              <a:fillRect/>
            </a:stretch>
          </p:blipFill>
          <p:spPr bwMode="auto">
            <a:xfrm>
              <a:off x="5488788" y="3071810"/>
              <a:ext cx="881060" cy="1057272"/>
            </a:xfrm>
            <a:prstGeom prst="rect">
              <a:avLst/>
            </a:prstGeom>
            <a:noFill/>
            <a:ln w="9525">
              <a:noFill/>
              <a:miter lim="800000"/>
              <a:headEnd/>
              <a:tailEnd/>
            </a:ln>
            <a:effectLst/>
          </p:spPr>
        </p:pic>
        <p:pic>
          <p:nvPicPr>
            <p:cNvPr id="1031" name="Picture 7"/>
            <p:cNvPicPr>
              <a:picLocks noChangeAspect="1" noChangeArrowheads="1"/>
            </p:cNvPicPr>
            <p:nvPr/>
          </p:nvPicPr>
          <p:blipFill>
            <a:blip r:embed="rId11" cstate="print"/>
            <a:srcRect/>
            <a:stretch>
              <a:fillRect/>
            </a:stretch>
          </p:blipFill>
          <p:spPr bwMode="auto">
            <a:xfrm>
              <a:off x="6429388" y="3071810"/>
              <a:ext cx="1573011" cy="1071570"/>
            </a:xfrm>
            <a:prstGeom prst="rect">
              <a:avLst/>
            </a:prstGeom>
            <a:noFill/>
            <a:ln w="9525">
              <a:noFill/>
              <a:miter lim="800000"/>
              <a:headEnd/>
              <a:tailEnd/>
            </a:ln>
            <a:effectLst/>
          </p:spPr>
        </p:pic>
      </p:grpSp>
      <p:pic>
        <p:nvPicPr>
          <p:cNvPr id="1032" name="Picture 8"/>
          <p:cNvPicPr>
            <a:picLocks noChangeAspect="1" noChangeArrowheads="1"/>
          </p:cNvPicPr>
          <p:nvPr/>
        </p:nvPicPr>
        <p:blipFill>
          <a:blip r:embed="rId12" cstate="print"/>
          <a:srcRect/>
          <a:stretch>
            <a:fillRect/>
          </a:stretch>
        </p:blipFill>
        <p:spPr bwMode="auto">
          <a:xfrm>
            <a:off x="285720" y="2285997"/>
            <a:ext cx="1500198" cy="1032923"/>
          </a:xfrm>
          <a:prstGeom prst="rect">
            <a:avLst/>
          </a:prstGeom>
          <a:noFill/>
          <a:ln w="9525">
            <a:noFill/>
            <a:miter lim="800000"/>
            <a:headEnd/>
            <a:tailEnd/>
          </a:ln>
          <a:effectLst/>
        </p:spPr>
      </p:pic>
      <p:grpSp>
        <p:nvGrpSpPr>
          <p:cNvPr id="30" name="Group 29"/>
          <p:cNvGrpSpPr/>
          <p:nvPr/>
        </p:nvGrpSpPr>
        <p:grpSpPr>
          <a:xfrm>
            <a:off x="142844" y="4539223"/>
            <a:ext cx="2095506" cy="1675865"/>
            <a:chOff x="357158" y="4214818"/>
            <a:chExt cx="2095506" cy="1675865"/>
          </a:xfrm>
        </p:grpSpPr>
        <p:grpSp>
          <p:nvGrpSpPr>
            <p:cNvPr id="29" name="Group 28"/>
            <p:cNvGrpSpPr/>
            <p:nvPr/>
          </p:nvGrpSpPr>
          <p:grpSpPr>
            <a:xfrm>
              <a:off x="500034" y="4214818"/>
              <a:ext cx="1952630" cy="1500198"/>
              <a:chOff x="1714480" y="4572008"/>
              <a:chExt cx="1952630" cy="1500198"/>
            </a:xfrm>
          </p:grpSpPr>
          <p:pic>
            <p:nvPicPr>
              <p:cNvPr id="23" name="Picture 6"/>
              <p:cNvPicPr>
                <a:picLocks noChangeAspect="1" noChangeArrowheads="1"/>
              </p:cNvPicPr>
              <p:nvPr/>
            </p:nvPicPr>
            <p:blipFill>
              <a:blip r:embed="rId10" cstate="print"/>
              <a:srcRect/>
              <a:stretch>
                <a:fillRect/>
              </a:stretch>
            </p:blipFill>
            <p:spPr bwMode="auto">
              <a:xfrm>
                <a:off x="2786050" y="4572008"/>
                <a:ext cx="881060" cy="1057272"/>
              </a:xfrm>
              <a:prstGeom prst="rect">
                <a:avLst/>
              </a:prstGeom>
              <a:noFill/>
              <a:ln w="9525">
                <a:noFill/>
                <a:miter lim="800000"/>
                <a:headEnd/>
                <a:tailEnd/>
              </a:ln>
              <a:effectLst/>
            </p:spPr>
          </p:pic>
          <p:pic>
            <p:nvPicPr>
              <p:cNvPr id="21" name="Picture 4"/>
              <p:cNvPicPr>
                <a:picLocks noChangeAspect="1" noChangeArrowheads="1"/>
              </p:cNvPicPr>
              <p:nvPr/>
            </p:nvPicPr>
            <p:blipFill>
              <a:blip r:embed="rId8" cstate="print"/>
              <a:srcRect/>
              <a:stretch>
                <a:fillRect/>
              </a:stretch>
            </p:blipFill>
            <p:spPr bwMode="auto">
              <a:xfrm>
                <a:off x="2000232" y="4714884"/>
                <a:ext cx="1557333" cy="1038222"/>
              </a:xfrm>
              <a:prstGeom prst="rect">
                <a:avLst/>
              </a:prstGeom>
              <a:noFill/>
              <a:ln w="9525">
                <a:noFill/>
                <a:miter lim="800000"/>
                <a:headEnd/>
                <a:tailEnd/>
              </a:ln>
              <a:effectLst/>
            </p:spPr>
          </p:pic>
          <p:pic>
            <p:nvPicPr>
              <p:cNvPr id="22" name="Picture 5"/>
              <p:cNvPicPr>
                <a:picLocks noChangeAspect="1" noChangeArrowheads="1"/>
              </p:cNvPicPr>
              <p:nvPr/>
            </p:nvPicPr>
            <p:blipFill>
              <a:blip r:embed="rId9" cstate="print"/>
              <a:srcRect/>
              <a:stretch>
                <a:fillRect/>
              </a:stretch>
            </p:blipFill>
            <p:spPr bwMode="auto">
              <a:xfrm>
                <a:off x="1928794" y="4857760"/>
                <a:ext cx="1500198" cy="1022259"/>
              </a:xfrm>
              <a:prstGeom prst="rect">
                <a:avLst/>
              </a:prstGeom>
              <a:noFill/>
              <a:ln w="9525">
                <a:noFill/>
                <a:miter lim="800000"/>
                <a:headEnd/>
                <a:tailEnd/>
              </a:ln>
              <a:effectLst/>
            </p:spPr>
          </p:pic>
          <p:pic>
            <p:nvPicPr>
              <p:cNvPr id="24" name="Picture 7"/>
              <p:cNvPicPr>
                <a:picLocks noChangeAspect="1" noChangeArrowheads="1"/>
              </p:cNvPicPr>
              <p:nvPr/>
            </p:nvPicPr>
            <p:blipFill>
              <a:blip r:embed="rId11" cstate="print"/>
              <a:srcRect/>
              <a:stretch>
                <a:fillRect/>
              </a:stretch>
            </p:blipFill>
            <p:spPr bwMode="auto">
              <a:xfrm>
                <a:off x="1714480" y="5000636"/>
                <a:ext cx="1573011" cy="1071570"/>
              </a:xfrm>
              <a:prstGeom prst="rect">
                <a:avLst/>
              </a:prstGeom>
              <a:noFill/>
              <a:ln w="9525">
                <a:noFill/>
                <a:miter lim="800000"/>
                <a:headEnd/>
                <a:tailEnd/>
              </a:ln>
              <a:effectLst/>
            </p:spPr>
          </p:pic>
        </p:grpSp>
        <p:pic>
          <p:nvPicPr>
            <p:cNvPr id="28" name="Picture 8"/>
            <p:cNvPicPr>
              <a:picLocks noChangeAspect="1" noChangeArrowheads="1"/>
            </p:cNvPicPr>
            <p:nvPr/>
          </p:nvPicPr>
          <p:blipFill>
            <a:blip r:embed="rId12" cstate="print"/>
            <a:srcRect/>
            <a:stretch>
              <a:fillRect/>
            </a:stretch>
          </p:blipFill>
          <p:spPr bwMode="auto">
            <a:xfrm>
              <a:off x="357158" y="4857760"/>
              <a:ext cx="1500198" cy="1032923"/>
            </a:xfrm>
            <a:prstGeom prst="rect">
              <a:avLst/>
            </a:prstGeom>
            <a:noFill/>
            <a:ln w="9525">
              <a:noFill/>
              <a:miter lim="800000"/>
              <a:headEnd/>
              <a:tailEnd/>
            </a:ln>
            <a:effectLst/>
          </p:spPr>
        </p:pic>
      </p:grpSp>
      <p:grpSp>
        <p:nvGrpSpPr>
          <p:cNvPr id="32" name="Group 35"/>
          <p:cNvGrpSpPr>
            <a:grpSpLocks/>
          </p:cNvGrpSpPr>
          <p:nvPr/>
        </p:nvGrpSpPr>
        <p:grpSpPr bwMode="auto">
          <a:xfrm>
            <a:off x="2857489" y="5072074"/>
            <a:ext cx="5715040" cy="1047748"/>
            <a:chOff x="1637" y="3260"/>
            <a:chExt cx="4123" cy="840"/>
          </a:xfrm>
        </p:grpSpPr>
        <p:pic>
          <p:nvPicPr>
            <p:cNvPr id="33" name="Picture 36" descr="herE44"/>
            <p:cNvPicPr>
              <a:picLocks noChangeAspect="1" noChangeArrowheads="1"/>
            </p:cNvPicPr>
            <p:nvPr/>
          </p:nvPicPr>
          <p:blipFill>
            <a:blip r:embed="rId13" cstate="print"/>
            <a:srcRect/>
            <a:stretch>
              <a:fillRect/>
            </a:stretch>
          </p:blipFill>
          <p:spPr bwMode="auto">
            <a:xfrm>
              <a:off x="1637" y="3262"/>
              <a:ext cx="1105" cy="831"/>
            </a:xfrm>
            <a:prstGeom prst="rect">
              <a:avLst/>
            </a:prstGeom>
            <a:noFill/>
          </p:spPr>
        </p:pic>
        <p:pic>
          <p:nvPicPr>
            <p:cNvPr id="34" name="Picture 37" descr="herE46"/>
            <p:cNvPicPr>
              <a:picLocks noChangeAspect="1" noChangeArrowheads="1"/>
            </p:cNvPicPr>
            <p:nvPr/>
          </p:nvPicPr>
          <p:blipFill>
            <a:blip r:embed="rId14" cstate="print"/>
            <a:srcRect/>
            <a:stretch>
              <a:fillRect/>
            </a:stretch>
          </p:blipFill>
          <p:spPr bwMode="auto">
            <a:xfrm>
              <a:off x="2822" y="3261"/>
              <a:ext cx="1105" cy="831"/>
            </a:xfrm>
            <a:prstGeom prst="rect">
              <a:avLst/>
            </a:prstGeom>
            <a:noFill/>
          </p:spPr>
        </p:pic>
        <p:pic>
          <p:nvPicPr>
            <p:cNvPr id="35" name="Picture 38" descr="herE49"/>
            <p:cNvPicPr>
              <a:picLocks noChangeAspect="1" noChangeArrowheads="1"/>
            </p:cNvPicPr>
            <p:nvPr/>
          </p:nvPicPr>
          <p:blipFill>
            <a:blip r:embed="rId15" cstate="print"/>
            <a:srcRect/>
            <a:stretch>
              <a:fillRect/>
            </a:stretch>
          </p:blipFill>
          <p:spPr bwMode="auto">
            <a:xfrm>
              <a:off x="3983" y="3260"/>
              <a:ext cx="615" cy="821"/>
            </a:xfrm>
            <a:prstGeom prst="rect">
              <a:avLst/>
            </a:prstGeom>
            <a:noFill/>
          </p:spPr>
        </p:pic>
        <p:pic>
          <p:nvPicPr>
            <p:cNvPr id="36" name="Picture 39" descr="herE50"/>
            <p:cNvPicPr>
              <a:picLocks noChangeAspect="1" noChangeArrowheads="1"/>
            </p:cNvPicPr>
            <p:nvPr/>
          </p:nvPicPr>
          <p:blipFill>
            <a:blip r:embed="rId16" cstate="print"/>
            <a:srcRect/>
            <a:stretch>
              <a:fillRect/>
            </a:stretch>
          </p:blipFill>
          <p:spPr bwMode="auto">
            <a:xfrm>
              <a:off x="4649" y="3265"/>
              <a:ext cx="1111" cy="835"/>
            </a:xfrm>
            <a:prstGeom prst="rect">
              <a:avLst/>
            </a:prstGeom>
            <a:noFill/>
          </p:spPr>
        </p:pic>
      </p:grpSp>
      <p:grpSp>
        <p:nvGrpSpPr>
          <p:cNvPr id="44" name="Group 43"/>
          <p:cNvGrpSpPr/>
          <p:nvPr/>
        </p:nvGrpSpPr>
        <p:grpSpPr>
          <a:xfrm>
            <a:off x="7715272" y="1857364"/>
            <a:ext cx="1214446" cy="714380"/>
            <a:chOff x="6500826" y="1714488"/>
            <a:chExt cx="1285884" cy="1000132"/>
          </a:xfrm>
        </p:grpSpPr>
        <p:cxnSp>
          <p:nvCxnSpPr>
            <p:cNvPr id="45" name="Straight Connector 44"/>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572264" y="1857364"/>
            <a:ext cx="1214446" cy="714380"/>
            <a:chOff x="6500826" y="1714488"/>
            <a:chExt cx="1285884" cy="1000132"/>
          </a:xfrm>
        </p:grpSpPr>
        <p:cxnSp>
          <p:nvCxnSpPr>
            <p:cNvPr id="48" name="Straight Connector 47"/>
            <p:cNvCxnSpPr/>
            <p:nvPr/>
          </p:nvCxnSpPr>
          <p:spPr>
            <a:xfrm>
              <a:off x="6500826" y="1714488"/>
              <a:ext cx="1285884"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0800000" flipV="1">
              <a:off x="6500826" y="1714488"/>
              <a:ext cx="1214446" cy="1000132"/>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a:off x="357164" y="3286124"/>
            <a:ext cx="1386149" cy="369332"/>
          </a:xfrm>
          <a:prstGeom prst="rect">
            <a:avLst/>
          </a:prstGeom>
          <a:noFill/>
        </p:spPr>
        <p:txBody>
          <a:bodyPr wrap="none" lIns="91380" tIns="45692" rIns="91380" bIns="45692" rtlCol="0">
            <a:spAutoFit/>
          </a:bodyPr>
          <a:lstStyle/>
          <a:p>
            <a:r>
              <a:rPr lang="en-US" dirty="0" smtClean="0">
                <a:solidFill>
                  <a:prstClr val="black"/>
                </a:solidFill>
              </a:rPr>
              <a:t>Query image</a:t>
            </a:r>
            <a:endParaRPr lang="en-US" dirty="0">
              <a:solidFill>
                <a:prstClr val="black"/>
              </a:solidFill>
            </a:endParaRPr>
          </a:p>
        </p:txBody>
      </p:sp>
      <p:sp>
        <p:nvSpPr>
          <p:cNvPr id="51" name="TextBox 50"/>
          <p:cNvSpPr txBox="1"/>
          <p:nvPr/>
        </p:nvSpPr>
        <p:spPr>
          <a:xfrm>
            <a:off x="4929190" y="1357304"/>
            <a:ext cx="861074" cy="371541"/>
          </a:xfrm>
          <a:prstGeom prst="rect">
            <a:avLst/>
          </a:prstGeom>
          <a:noFill/>
        </p:spPr>
        <p:txBody>
          <a:bodyPr wrap="none" lIns="91380" tIns="45692" rIns="91380" bIns="45692" rtlCol="0">
            <a:spAutoFit/>
          </a:bodyPr>
          <a:lstStyle/>
          <a:p>
            <a:r>
              <a:rPr lang="en-US" dirty="0" smtClean="0">
                <a:solidFill>
                  <a:prstClr val="black"/>
                </a:solidFill>
              </a:rPr>
              <a:t>Results</a:t>
            </a:r>
            <a:endParaRPr lang="en-US" dirty="0">
              <a:solidFill>
                <a:prstClr val="black"/>
              </a:solidFill>
            </a:endParaRPr>
          </a:p>
        </p:txBody>
      </p:sp>
      <p:sp>
        <p:nvSpPr>
          <p:cNvPr id="67" name="TextBox 66"/>
          <p:cNvSpPr txBox="1"/>
          <p:nvPr/>
        </p:nvSpPr>
        <p:spPr>
          <a:xfrm>
            <a:off x="357158" y="6274378"/>
            <a:ext cx="1210588" cy="369332"/>
          </a:xfrm>
          <a:prstGeom prst="rect">
            <a:avLst/>
          </a:prstGeom>
          <a:noFill/>
        </p:spPr>
        <p:txBody>
          <a:bodyPr wrap="none" lIns="91380" tIns="45692" rIns="91380" bIns="45692" rtlCol="0">
            <a:spAutoFit/>
          </a:bodyPr>
          <a:lstStyle/>
          <a:p>
            <a:r>
              <a:rPr lang="en-US" dirty="0" smtClean="0">
                <a:solidFill>
                  <a:prstClr val="black"/>
                </a:solidFill>
              </a:rPr>
              <a:t>New query</a:t>
            </a:r>
            <a:endParaRPr lang="en-US" dirty="0">
              <a:solidFill>
                <a:prstClr val="black"/>
              </a:solidFill>
            </a:endParaRPr>
          </a:p>
        </p:txBody>
      </p:sp>
      <p:sp>
        <p:nvSpPr>
          <p:cNvPr id="68" name="TextBox 67"/>
          <p:cNvSpPr txBox="1"/>
          <p:nvPr/>
        </p:nvSpPr>
        <p:spPr>
          <a:xfrm>
            <a:off x="4572000" y="2773916"/>
            <a:ext cx="1918730" cy="369332"/>
          </a:xfrm>
          <a:prstGeom prst="rect">
            <a:avLst/>
          </a:prstGeom>
          <a:noFill/>
        </p:spPr>
        <p:txBody>
          <a:bodyPr wrap="none" lIns="91380" tIns="45692" rIns="91380" bIns="45692" rtlCol="0">
            <a:spAutoFit/>
          </a:bodyPr>
          <a:lstStyle/>
          <a:p>
            <a:r>
              <a:rPr lang="en-US" dirty="0" smtClean="0">
                <a:solidFill>
                  <a:prstClr val="black"/>
                </a:solidFill>
              </a:rPr>
              <a:t>Spatial verification</a:t>
            </a:r>
            <a:endParaRPr lang="en-US" dirty="0">
              <a:solidFill>
                <a:prstClr val="black"/>
              </a:solidFill>
            </a:endParaRPr>
          </a:p>
        </p:txBody>
      </p:sp>
      <p:sp>
        <p:nvSpPr>
          <p:cNvPr id="69" name="TextBox 68"/>
          <p:cNvSpPr txBox="1"/>
          <p:nvPr/>
        </p:nvSpPr>
        <p:spPr>
          <a:xfrm>
            <a:off x="5072068" y="4702742"/>
            <a:ext cx="1289777" cy="369332"/>
          </a:xfrm>
          <a:prstGeom prst="rect">
            <a:avLst/>
          </a:prstGeom>
          <a:noFill/>
        </p:spPr>
        <p:txBody>
          <a:bodyPr wrap="none" lIns="91380" tIns="45692" rIns="91380" bIns="45692" rtlCol="0">
            <a:spAutoFit/>
          </a:bodyPr>
          <a:lstStyle/>
          <a:p>
            <a:r>
              <a:rPr lang="en-US" dirty="0" smtClean="0">
                <a:solidFill>
                  <a:prstClr val="black"/>
                </a:solidFill>
              </a:rPr>
              <a:t>New results</a:t>
            </a:r>
            <a:endParaRPr lang="en-US" dirty="0">
              <a:solidFill>
                <a:prstClr val="black"/>
              </a:solidFill>
            </a:endParaRPr>
          </a:p>
        </p:txBody>
      </p:sp>
      <p:cxnSp>
        <p:nvCxnSpPr>
          <p:cNvPr id="71" name="Straight Arrow Connector 70"/>
          <p:cNvCxnSpPr/>
          <p:nvPr/>
        </p:nvCxnSpPr>
        <p:spPr>
          <a:xfrm rot="5400000" flipH="1" flipV="1">
            <a:off x="1928794" y="2357431"/>
            <a:ext cx="285753" cy="28575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rot="16200000" flipH="1">
            <a:off x="4321966" y="2964652"/>
            <a:ext cx="357190"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82" idx="1"/>
          </p:cNvCxnSpPr>
          <p:nvPr/>
        </p:nvCxnSpPr>
        <p:spPr>
          <a:xfrm rot="10800000" flipV="1">
            <a:off x="2000240" y="3821908"/>
            <a:ext cx="500065" cy="535785"/>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2357422" y="5715016"/>
            <a:ext cx="357192" cy="2"/>
          </a:xfrm>
          <a:prstGeom prst="straightConnector1">
            <a:avLst/>
          </a:prstGeom>
          <a:ln w="31750">
            <a:solidFill>
              <a:srgbClr val="92D050"/>
            </a:solidFill>
            <a:round/>
            <a:tailEnd type="arrow"/>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2500298" y="3214686"/>
            <a:ext cx="6000792" cy="1214446"/>
          </a:xfrm>
          <a:prstGeom prst="rect">
            <a:avLst/>
          </a:prstGeom>
          <a:noFill/>
          <a:ln w="317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380" tIns="45692" rIns="91380" bIns="45692" rtlCol="0" anchor="ctr"/>
          <a:lstStyle/>
          <a:p>
            <a:pPr algn="ctr"/>
            <a:endParaRPr lang="en-US">
              <a:solidFill>
                <a:prstClr val="white"/>
              </a:solidFill>
            </a:endParaRPr>
          </a:p>
        </p:txBody>
      </p:sp>
      <p:sp>
        <p:nvSpPr>
          <p:cNvPr id="60" name="Rectangle 59"/>
          <p:cNvSpPr/>
          <p:nvPr/>
        </p:nvSpPr>
        <p:spPr>
          <a:xfrm>
            <a:off x="2500298" y="6248400"/>
            <a:ext cx="6357982" cy="369332"/>
          </a:xfrm>
          <a:prstGeom prst="rect">
            <a:avLst/>
          </a:prstGeom>
        </p:spPr>
        <p:txBody>
          <a:bodyPr wrap="square" lIns="91380" tIns="45692" rIns="91380" bIns="45692">
            <a:spAutoFit/>
          </a:bodyPr>
          <a:lstStyle/>
          <a:p>
            <a:r>
              <a:rPr lang="en-US" dirty="0" smtClean="0">
                <a:solidFill>
                  <a:prstClr val="black"/>
                </a:solidFill>
              </a:rPr>
              <a:t>Chum, </a:t>
            </a:r>
            <a:r>
              <a:rPr lang="en-US" dirty="0" err="1" smtClean="0">
                <a:solidFill>
                  <a:prstClr val="black"/>
                </a:solidFill>
              </a:rPr>
              <a:t>Philbin</a:t>
            </a:r>
            <a:r>
              <a:rPr lang="en-US" dirty="0" smtClean="0">
                <a:solidFill>
                  <a:prstClr val="black"/>
                </a:solidFill>
              </a:rPr>
              <a:t>, </a:t>
            </a:r>
            <a:r>
              <a:rPr lang="en-US" dirty="0" err="1" smtClean="0">
                <a:solidFill>
                  <a:prstClr val="black"/>
                </a:solidFill>
              </a:rPr>
              <a:t>Sivic</a:t>
            </a:r>
            <a:r>
              <a:rPr lang="en-US" dirty="0" smtClean="0">
                <a:solidFill>
                  <a:prstClr val="black"/>
                </a:solidFill>
              </a:rPr>
              <a:t>, </a:t>
            </a:r>
            <a:r>
              <a:rPr lang="en-US" dirty="0" err="1" smtClean="0">
                <a:solidFill>
                  <a:prstClr val="black"/>
                </a:solidFill>
              </a:rPr>
              <a:t>Isard</a:t>
            </a:r>
            <a:r>
              <a:rPr lang="en-US" dirty="0" smtClean="0">
                <a:solidFill>
                  <a:prstClr val="black"/>
                </a:solidFill>
              </a:rPr>
              <a:t>, </a:t>
            </a:r>
            <a:r>
              <a:rPr lang="en-US" dirty="0" err="1" smtClean="0">
                <a:solidFill>
                  <a:prstClr val="black"/>
                </a:solidFill>
              </a:rPr>
              <a:t>Zisserman</a:t>
            </a:r>
            <a:r>
              <a:rPr lang="en-US" dirty="0" smtClean="0">
                <a:solidFill>
                  <a:prstClr val="black"/>
                </a:solidFill>
              </a:rPr>
              <a:t>: Total Recall…, ICCV 2007</a:t>
            </a:r>
            <a:endParaRPr lang="en-US" dirty="0">
              <a:solidFill>
                <a:prstClr val="black"/>
              </a:solidFill>
            </a:endParaRPr>
          </a:p>
        </p:txBody>
      </p:sp>
      <p:sp>
        <p:nvSpPr>
          <p:cNvPr id="61" name="TextBox 60"/>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62" name="Slide Number Placeholder 61"/>
          <p:cNvSpPr>
            <a:spLocks noGrp="1"/>
          </p:cNvSpPr>
          <p:nvPr>
            <p:ph type="sldNum" sz="quarter" idx="12"/>
          </p:nvPr>
        </p:nvSpPr>
        <p:spPr/>
        <p:txBody>
          <a:bodyPr/>
          <a:lstStyle/>
          <a:p>
            <a:fld id="{24DC6FD6-FF4C-4A07-A6C4-69E6F02FB222}"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147045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8" grpId="1"/>
      <p:bldP spid="69" grpId="0"/>
      <p:bldP spid="8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a:t>
            </a:r>
            <a:endParaRPr lang="en-US" dirty="0"/>
          </a:p>
        </p:txBody>
      </p:sp>
      <p:sp>
        <p:nvSpPr>
          <p:cNvPr id="3" name="Content Placeholder 2"/>
          <p:cNvSpPr>
            <a:spLocks noGrp="1"/>
          </p:cNvSpPr>
          <p:nvPr>
            <p:ph idx="1"/>
          </p:nvPr>
        </p:nvSpPr>
        <p:spPr/>
        <p:txBody>
          <a:bodyPr/>
          <a:lstStyle/>
          <a:p>
            <a:r>
              <a:rPr lang="en-US" dirty="0" smtClean="0"/>
              <a:t>Finish instance recognition</a:t>
            </a:r>
          </a:p>
          <a:p>
            <a:endParaRPr lang="en-US" dirty="0"/>
          </a:p>
          <a:p>
            <a:r>
              <a:rPr lang="en-US" dirty="0" smtClean="0"/>
              <a:t>Category recognition </a:t>
            </a:r>
          </a:p>
          <a:p>
            <a:endParaRPr lang="en-US" dirty="0"/>
          </a:p>
          <a:p>
            <a:r>
              <a:rPr lang="en-US" dirty="0" smtClean="0"/>
              <a:t>Convolutional neural network</a:t>
            </a:r>
          </a:p>
          <a:p>
            <a:endParaRPr lang="en-US" dirty="0"/>
          </a:p>
          <a:p>
            <a:endParaRPr lang="en-US" dirty="0"/>
          </a:p>
        </p:txBody>
      </p:sp>
    </p:spTree>
    <p:extLst>
      <p:ext uri="{BB962C8B-B14F-4D97-AF65-F5344CB8AC3E}">
        <p14:creationId xmlns:p14="http://schemas.microsoft.com/office/powerpoint/2010/main" val="41012562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800" dirty="0" smtClean="0"/>
              <a:t>Recognition via alignment</a:t>
            </a:r>
            <a:endParaRPr lang="en-US" sz="3800" dirty="0"/>
          </a:p>
        </p:txBody>
      </p:sp>
      <p:sp>
        <p:nvSpPr>
          <p:cNvPr id="7" name="Content Placeholder 6"/>
          <p:cNvSpPr>
            <a:spLocks noGrp="1"/>
          </p:cNvSpPr>
          <p:nvPr>
            <p:ph idx="1"/>
          </p:nvPr>
        </p:nvSpPr>
        <p:spPr>
          <a:xfrm>
            <a:off x="479778" y="1567543"/>
            <a:ext cx="8035572" cy="4609420"/>
          </a:xfrm>
        </p:spPr>
        <p:txBody>
          <a:bodyPr>
            <a:normAutofit/>
          </a:bodyPr>
          <a:lstStyle/>
          <a:p>
            <a:pPr marL="456917" lvl="1" indent="0">
              <a:buNone/>
            </a:pPr>
            <a:r>
              <a:rPr lang="en-US" sz="3200" b="1" dirty="0" smtClean="0"/>
              <a:t>Pros</a:t>
            </a:r>
            <a:r>
              <a:rPr lang="en-US" sz="3200" dirty="0"/>
              <a:t>: </a:t>
            </a:r>
            <a:endParaRPr lang="en-US" sz="3200" dirty="0" smtClean="0"/>
          </a:p>
          <a:p>
            <a:pPr lvl="2"/>
            <a:r>
              <a:rPr lang="en-US" sz="2800" dirty="0" smtClean="0"/>
              <a:t>Effective </a:t>
            </a:r>
            <a:r>
              <a:rPr lang="en-US" sz="2800" dirty="0"/>
              <a:t>when we are able to find reliable features within </a:t>
            </a:r>
            <a:r>
              <a:rPr lang="en-US" sz="2800" dirty="0" smtClean="0"/>
              <a:t>clutter</a:t>
            </a:r>
          </a:p>
          <a:p>
            <a:pPr lvl="2"/>
            <a:r>
              <a:rPr lang="en-US" sz="2800" dirty="0"/>
              <a:t>G</a:t>
            </a:r>
            <a:r>
              <a:rPr lang="en-US" sz="2800" dirty="0" smtClean="0"/>
              <a:t>reat </a:t>
            </a:r>
            <a:r>
              <a:rPr lang="en-US" sz="2800" dirty="0"/>
              <a:t>results for matching specific instances</a:t>
            </a:r>
          </a:p>
          <a:p>
            <a:pPr marL="456917" lvl="1" indent="0">
              <a:buNone/>
            </a:pPr>
            <a:r>
              <a:rPr lang="en-US" sz="3200" b="1" dirty="0" smtClean="0"/>
              <a:t>Cons</a:t>
            </a:r>
            <a:r>
              <a:rPr lang="en-US" sz="3200" dirty="0" smtClean="0"/>
              <a:t>:</a:t>
            </a:r>
          </a:p>
          <a:p>
            <a:pPr lvl="2"/>
            <a:r>
              <a:rPr lang="en-US" sz="2800" dirty="0" smtClean="0"/>
              <a:t>Scaling </a:t>
            </a:r>
            <a:r>
              <a:rPr lang="en-US" sz="2800" dirty="0"/>
              <a:t>with number of </a:t>
            </a:r>
            <a:r>
              <a:rPr lang="en-US" sz="2800" dirty="0" smtClean="0"/>
              <a:t>models</a:t>
            </a:r>
          </a:p>
          <a:p>
            <a:pPr lvl="2"/>
            <a:r>
              <a:rPr lang="en-US" sz="2800" dirty="0" smtClean="0"/>
              <a:t>Spatial verification as post-processing – not seamless, expensive for large-scale problems</a:t>
            </a:r>
          </a:p>
          <a:p>
            <a:pPr lvl="2"/>
            <a:r>
              <a:rPr lang="en-US" sz="2800" dirty="0" smtClean="0"/>
              <a:t> Not </a:t>
            </a:r>
            <a:r>
              <a:rPr lang="en-US" sz="2800" dirty="0"/>
              <a:t>suited for category recognition.</a:t>
            </a:r>
          </a:p>
          <a:p>
            <a:endParaRPr lang="en-US" sz="3600" dirty="0"/>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4FBDE46A-9F67-43A3-89ED-66C42CBB5C31}" type="slidenum">
              <a:rPr lang="en-US" smtClean="0"/>
              <a:pPr>
                <a:defRPr/>
              </a:pPr>
              <a:t>30</a:t>
            </a:fld>
            <a:endParaRPr lang="en-US"/>
          </a:p>
        </p:txBody>
      </p:sp>
    </p:spTree>
    <p:extLst>
      <p:ext uri="{BB962C8B-B14F-4D97-AF65-F5344CB8AC3E}">
        <p14:creationId xmlns:p14="http://schemas.microsoft.com/office/powerpoint/2010/main" val="1676244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3"/>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2"/>
          <p:cNvSpPr>
            <a:spLocks noGrp="1" noChangeArrowheads="1"/>
          </p:cNvSpPr>
          <p:nvPr>
            <p:ph type="ctrTitle" idx="4294967295"/>
          </p:nvPr>
        </p:nvSpPr>
        <p:spPr>
          <a:xfrm>
            <a:off x="457200" y="1412875"/>
            <a:ext cx="8077200" cy="2057400"/>
          </a:xfrm>
        </p:spPr>
        <p:txBody>
          <a:bodyPr/>
          <a:lstStyle/>
          <a:p>
            <a:pPr eaLnBrk="1" hangingPunct="1"/>
            <a:r>
              <a:rPr lang="en-US" dirty="0" smtClean="0">
                <a:solidFill>
                  <a:srgbClr val="00FF00"/>
                </a:solidFill>
              </a:rPr>
              <a:t>Making the Sky Searchable:</a:t>
            </a:r>
            <a:r>
              <a:rPr lang="en-US" dirty="0" smtClean="0"/>
              <a:t> </a:t>
            </a:r>
            <a:br>
              <a:rPr lang="en-US" dirty="0" smtClean="0"/>
            </a:br>
            <a:r>
              <a:rPr lang="en-US" dirty="0" smtClean="0"/>
              <a:t>Fast Geometric Hashing for Automated Astrometry</a:t>
            </a:r>
          </a:p>
        </p:txBody>
      </p:sp>
      <p:sp>
        <p:nvSpPr>
          <p:cNvPr id="111621" name="Rectangle 3"/>
          <p:cNvSpPr>
            <a:spLocks noGrp="1" noChangeArrowheads="1"/>
          </p:cNvSpPr>
          <p:nvPr>
            <p:ph type="subTitle" idx="4294967295"/>
          </p:nvPr>
        </p:nvSpPr>
        <p:spPr>
          <a:xfrm>
            <a:off x="755650" y="4005263"/>
            <a:ext cx="7561263" cy="2232025"/>
          </a:xfrm>
        </p:spPr>
        <p:txBody>
          <a:bodyPr>
            <a:normAutofit lnSpcReduction="10000"/>
          </a:bodyPr>
          <a:lstStyle/>
          <a:p>
            <a:pPr marL="0" indent="0" algn="ctr" eaLnBrk="1" hangingPunct="1">
              <a:lnSpc>
                <a:spcPct val="80000"/>
              </a:lnSpc>
              <a:buFontTx/>
              <a:buNone/>
            </a:pPr>
            <a:r>
              <a:rPr lang="en-US" sz="2800" smtClean="0"/>
              <a:t>Sam Roweis, Dustin Lang &amp; Keir Mierle</a:t>
            </a:r>
          </a:p>
          <a:p>
            <a:pPr marL="0" indent="0" algn="ctr" eaLnBrk="1" hangingPunct="1">
              <a:lnSpc>
                <a:spcPct val="80000"/>
              </a:lnSpc>
              <a:buFontTx/>
              <a:buNone/>
            </a:pPr>
            <a:r>
              <a:rPr lang="en-US" sz="2800" smtClean="0"/>
              <a:t>University of Toronto</a:t>
            </a:r>
          </a:p>
          <a:p>
            <a:pPr marL="0" indent="0" algn="ctr" eaLnBrk="1" hangingPunct="1">
              <a:lnSpc>
                <a:spcPct val="80000"/>
              </a:lnSpc>
              <a:buFontTx/>
              <a:buNone/>
            </a:pPr>
            <a:endParaRPr lang="en-US" sz="2800" smtClean="0"/>
          </a:p>
          <a:p>
            <a:pPr marL="0" indent="0" algn="ctr" eaLnBrk="1" hangingPunct="1">
              <a:lnSpc>
                <a:spcPct val="80000"/>
              </a:lnSpc>
              <a:buFontTx/>
              <a:buNone/>
            </a:pPr>
            <a:r>
              <a:rPr lang="en-US" sz="2800" smtClean="0"/>
              <a:t>David Hogg &amp; Michael Blanton</a:t>
            </a:r>
          </a:p>
          <a:p>
            <a:pPr marL="0" indent="0" algn="ctr" eaLnBrk="1" hangingPunct="1">
              <a:lnSpc>
                <a:spcPct val="80000"/>
              </a:lnSpc>
              <a:buFontTx/>
              <a:buNone/>
            </a:pPr>
            <a:r>
              <a:rPr lang="en-US" sz="2800" smtClean="0"/>
              <a:t>New York University</a:t>
            </a:r>
          </a:p>
        </p:txBody>
      </p:sp>
      <p:pic>
        <p:nvPicPr>
          <p:cNvPr id="111622" name="Picture 4" descr="trac_banner"/>
          <p:cNvPicPr>
            <a:picLocks noChangeAspect="1" noChangeArrowheads="1"/>
          </p:cNvPicPr>
          <p:nvPr/>
        </p:nvPicPr>
        <p:blipFill>
          <a:blip r:embed="rId3"/>
          <a:srcRect/>
          <a:stretch>
            <a:fillRect/>
          </a:stretch>
        </p:blipFill>
        <p:spPr bwMode="auto">
          <a:xfrm>
            <a:off x="6516688" y="411163"/>
            <a:ext cx="1844675" cy="569912"/>
          </a:xfrm>
          <a:prstGeom prst="rect">
            <a:avLst/>
          </a:prstGeom>
          <a:noFill/>
          <a:ln w="9525">
            <a:noFill/>
            <a:miter lim="800000"/>
            <a:headEnd/>
            <a:tailEnd/>
          </a:ln>
        </p:spPr>
      </p:pic>
      <p:pic>
        <p:nvPicPr>
          <p:cNvPr id="111623" name="Picture 5" descr="nyu_logo"/>
          <p:cNvPicPr>
            <a:picLocks noChangeAspect="1" noChangeArrowheads="1"/>
          </p:cNvPicPr>
          <p:nvPr/>
        </p:nvPicPr>
        <p:blipFill>
          <a:blip r:embed="rId4"/>
          <a:srcRect/>
          <a:stretch>
            <a:fillRect/>
          </a:stretch>
        </p:blipFill>
        <p:spPr bwMode="auto">
          <a:xfrm>
            <a:off x="468313" y="404813"/>
            <a:ext cx="1952625" cy="561975"/>
          </a:xfrm>
          <a:prstGeom prst="rect">
            <a:avLst/>
          </a:prstGeom>
          <a:noFill/>
          <a:ln w="9525">
            <a:noFill/>
            <a:miter lim="800000"/>
            <a:headEnd/>
            <a:tailEnd/>
          </a:ln>
        </p:spPr>
      </p:pic>
      <p:sp>
        <p:nvSpPr>
          <p:cNvPr id="8" name="Slide Number Placeholder 6"/>
          <p:cNvSpPr txBox="1">
            <a:spLocks/>
          </p:cNvSpPr>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3832" rtl="0" eaLnBrk="1" fontAlgn="base" latinLnBrk="0" hangingPunct="1">
              <a:lnSpc>
                <a:spcPct val="100000"/>
              </a:lnSpc>
              <a:spcBef>
                <a:spcPct val="0"/>
              </a:spcBef>
              <a:spcAft>
                <a:spcPct val="0"/>
              </a:spcAft>
              <a:buClrTx/>
              <a:buSzTx/>
              <a:buFontTx/>
              <a:buNone/>
              <a:tabLst/>
              <a:defRPr/>
            </a:pPr>
            <a:fld id="{1F34A630-7836-44C0-87E9-BEDADC6A2027}" type="slidenum">
              <a:rPr kumimoji="0" lang="en-US" sz="1400" b="0" i="0" u="none" strike="noStrike" kern="1200" cap="none" spc="0" normalizeH="0" baseline="0" noProof="0" smtClean="0">
                <a:ln>
                  <a:noFill/>
                </a:ln>
                <a:solidFill>
                  <a:srgbClr val="FFFFFF"/>
                </a:solidFill>
                <a:effectLst/>
                <a:uLnTx/>
                <a:uFillTx/>
                <a:latin typeface="+mn-lt"/>
                <a:ea typeface="+mn-ea"/>
                <a:cs typeface="+mn-cs"/>
              </a:rPr>
              <a:pPr marL="0" marR="0" lvl="0" indent="0" algn="r" defTabSz="913832" rtl="0" eaLnBrk="1" fontAlgn="base" latinLnBrk="0" hangingPunct="1">
                <a:lnSpc>
                  <a:spcPct val="100000"/>
                </a:lnSpc>
                <a:spcBef>
                  <a:spcPct val="0"/>
                </a:spcBef>
                <a:spcAft>
                  <a:spcPct val="0"/>
                </a:spcAft>
                <a:buClrTx/>
                <a:buSzTx/>
                <a:buFontTx/>
                <a:buNone/>
                <a:tabLst/>
                <a:defRPr/>
              </a:pPr>
              <a:t>31</a:t>
            </a:fld>
            <a:endParaRPr kumimoji="0" lang="en-US" sz="1400"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948948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idx="4294967295"/>
          </p:nvPr>
        </p:nvSpPr>
        <p:spPr/>
        <p:txBody>
          <a:bodyPr/>
          <a:lstStyle/>
          <a:p>
            <a:pPr eaLnBrk="1" hangingPunct="1"/>
            <a:r>
              <a:rPr lang="en-US" smtClean="0"/>
              <a:t>Example</a:t>
            </a:r>
          </a:p>
        </p:txBody>
      </p:sp>
      <p:pic>
        <p:nvPicPr>
          <p:cNvPr id="138243" name="Picture 3" descr="astropix-orig.png"/>
          <p:cNvPicPr>
            <a:picLocks noChangeAspect="1"/>
          </p:cNvPicPr>
          <p:nvPr/>
        </p:nvPicPr>
        <p:blipFill>
          <a:blip r:embed="rId3"/>
          <a:srcRect/>
          <a:stretch>
            <a:fillRect/>
          </a:stretch>
        </p:blipFill>
        <p:spPr bwMode="auto">
          <a:xfrm>
            <a:off x="0" y="1676400"/>
            <a:ext cx="2941638" cy="4414838"/>
          </a:xfrm>
          <a:prstGeom prst="rect">
            <a:avLst/>
          </a:prstGeom>
          <a:noFill/>
          <a:ln w="9525">
            <a:noFill/>
            <a:miter lim="800000"/>
            <a:headEnd/>
            <a:tailEnd/>
          </a:ln>
        </p:spPr>
      </p:pic>
      <p:pic>
        <p:nvPicPr>
          <p:cNvPr id="5" name="Picture 4" descr="astropix-index.png"/>
          <p:cNvPicPr>
            <a:picLocks noChangeAspect="1"/>
          </p:cNvPicPr>
          <p:nvPr/>
        </p:nvPicPr>
        <p:blipFill>
          <a:blip r:embed="rId4"/>
          <a:srcRect/>
          <a:stretch>
            <a:fillRect/>
          </a:stretch>
        </p:blipFill>
        <p:spPr bwMode="auto">
          <a:xfrm>
            <a:off x="3127375" y="1712913"/>
            <a:ext cx="2941638" cy="4414837"/>
          </a:xfrm>
          <a:prstGeom prst="rect">
            <a:avLst/>
          </a:prstGeom>
          <a:noFill/>
          <a:ln w="9525">
            <a:noFill/>
            <a:miter lim="800000"/>
            <a:headEnd/>
            <a:tailEnd/>
          </a:ln>
        </p:spPr>
      </p:pic>
      <p:pic>
        <p:nvPicPr>
          <p:cNvPr id="6" name="Picture 5" descr="astropix-label.png"/>
          <p:cNvPicPr>
            <a:picLocks noChangeAspect="1"/>
          </p:cNvPicPr>
          <p:nvPr/>
        </p:nvPicPr>
        <p:blipFill>
          <a:blip r:embed="rId5"/>
          <a:srcRect/>
          <a:stretch>
            <a:fillRect/>
          </a:stretch>
        </p:blipFill>
        <p:spPr bwMode="auto">
          <a:xfrm>
            <a:off x="6202363" y="1712913"/>
            <a:ext cx="2941637" cy="4414837"/>
          </a:xfrm>
          <a:prstGeom prst="rect">
            <a:avLst/>
          </a:prstGeom>
          <a:noFill/>
          <a:ln w="9525">
            <a:noFill/>
            <a:miter lim="800000"/>
            <a:headEnd/>
            <a:tailEnd/>
          </a:ln>
        </p:spPr>
      </p:pic>
      <p:sp>
        <p:nvSpPr>
          <p:cNvPr id="138246" name="TextBox 6"/>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a:solidFill>
                  <a:srgbClr val="000000"/>
                </a:solidFill>
              </a:rPr>
              <a:t>A shot of the Great Nebula, by Jerry Lodriguss (c.2006), from </a:t>
            </a:r>
            <a:r>
              <a:rPr lang="en-US" sz="1200">
                <a:solidFill>
                  <a:srgbClr val="000000"/>
                </a:solidFill>
                <a:hlinkClick r:id="rId6"/>
              </a:rPr>
              <a:t>astropix.com</a:t>
            </a:r>
            <a:endParaRPr lang="en-US" sz="1200">
              <a:solidFill>
                <a:srgbClr val="000000"/>
              </a:solidFill>
            </a:endParaRPr>
          </a:p>
          <a:p>
            <a:pPr defTabSz="914400" fontAlgn="base">
              <a:spcBef>
                <a:spcPct val="0"/>
              </a:spcBef>
              <a:spcAft>
                <a:spcPct val="0"/>
              </a:spcAft>
            </a:pPr>
            <a:r>
              <a:rPr lang="en-US" sz="1200">
                <a:solidFill>
                  <a:srgbClr val="000000"/>
                </a:solidFill>
                <a:hlinkClick r:id="rId7"/>
              </a:rPr>
              <a:t>http://astrometry.net/gallery.html</a:t>
            </a:r>
            <a:endParaRPr lang="en-US" sz="1200">
              <a:solidFill>
                <a:srgbClr val="000000"/>
              </a:solidFill>
            </a:endParaRPr>
          </a:p>
          <a:p>
            <a:pPr defTabSz="914400"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32</a:t>
            </a:fld>
            <a:endParaRPr lang="en-US" dirty="0">
              <a:solidFill>
                <a:srgbClr val="000000"/>
              </a:solidFill>
            </a:endParaRPr>
          </a:p>
        </p:txBody>
      </p:sp>
    </p:spTree>
    <p:extLst>
      <p:ext uri="{BB962C8B-B14F-4D97-AF65-F5344CB8AC3E}">
        <p14:creationId xmlns:p14="http://schemas.microsoft.com/office/powerpoint/2010/main" val="71147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lickr-label.png"/>
          <p:cNvPicPr>
            <a:picLocks noChangeAspect="1"/>
          </p:cNvPicPr>
          <p:nvPr/>
        </p:nvPicPr>
        <p:blipFill>
          <a:blip r:embed="rId3"/>
          <a:srcRect/>
          <a:stretch>
            <a:fillRect/>
          </a:stretch>
        </p:blipFill>
        <p:spPr bwMode="auto">
          <a:xfrm>
            <a:off x="4827588" y="2114550"/>
            <a:ext cx="4203700" cy="3152775"/>
          </a:xfrm>
          <a:prstGeom prst="rect">
            <a:avLst/>
          </a:prstGeom>
          <a:noFill/>
          <a:ln w="9525">
            <a:noFill/>
            <a:miter lim="800000"/>
            <a:headEnd/>
            <a:tailEnd/>
          </a:ln>
        </p:spPr>
      </p:pic>
      <p:pic>
        <p:nvPicPr>
          <p:cNvPr id="139267" name="Picture 2" descr="flickr-index.png"/>
          <p:cNvPicPr>
            <a:picLocks noChangeAspect="1"/>
          </p:cNvPicPr>
          <p:nvPr/>
        </p:nvPicPr>
        <p:blipFill>
          <a:blip r:embed="rId4"/>
          <a:srcRect/>
          <a:stretch>
            <a:fillRect/>
          </a:stretch>
        </p:blipFill>
        <p:spPr bwMode="auto">
          <a:xfrm>
            <a:off x="112713" y="2114550"/>
            <a:ext cx="4203700" cy="3152775"/>
          </a:xfrm>
          <a:prstGeom prst="rect">
            <a:avLst/>
          </a:prstGeom>
          <a:noFill/>
          <a:ln w="9525">
            <a:noFill/>
            <a:miter lim="800000"/>
            <a:headEnd/>
            <a:tailEnd/>
          </a:ln>
        </p:spPr>
      </p:pic>
      <p:sp>
        <p:nvSpPr>
          <p:cNvPr id="4"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a:solidFill>
                  <a:srgbClr val="000000"/>
                </a:solidFill>
              </a:rPr>
              <a:t>Example</a:t>
            </a:r>
            <a:endParaRPr lang="en-US" sz="4400" dirty="0">
              <a:solidFill>
                <a:srgbClr val="000000"/>
              </a:solidFill>
            </a:endParaRPr>
          </a:p>
        </p:txBody>
      </p:sp>
      <p:sp>
        <p:nvSpPr>
          <p:cNvPr id="139269" name="TextBox 4"/>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a:solidFill>
                  <a:srgbClr val="000000"/>
                </a:solidFill>
              </a:rPr>
              <a:t>An amateur shot of M100, by Filippo Ciferri (c.2007) from </a:t>
            </a:r>
            <a:r>
              <a:rPr lang="en-US" sz="1200">
                <a:solidFill>
                  <a:srgbClr val="000000"/>
                </a:solidFill>
                <a:hlinkClick r:id="rId5"/>
              </a:rPr>
              <a:t>flickr.com</a:t>
            </a:r>
            <a:r>
              <a:rPr lang="en-US" sz="1200">
                <a:solidFill>
                  <a:srgbClr val="000000"/>
                </a:solidFill>
              </a:rPr>
              <a:t/>
            </a:r>
            <a:br>
              <a:rPr lang="en-US" sz="1200">
                <a:solidFill>
                  <a:srgbClr val="000000"/>
                </a:solidFill>
              </a:rPr>
            </a:br>
            <a:r>
              <a:rPr lang="en-US" sz="1200">
                <a:solidFill>
                  <a:srgbClr val="000000"/>
                </a:solidFill>
              </a:rPr>
              <a:t> </a:t>
            </a:r>
            <a:r>
              <a:rPr lang="en-US" sz="1200">
                <a:solidFill>
                  <a:srgbClr val="000000"/>
                </a:solidFill>
                <a:hlinkClick r:id="rId6"/>
              </a:rPr>
              <a:t>http://astrometry.net/gallery.html</a:t>
            </a:r>
            <a:endParaRPr lang="en-US" sz="1200">
              <a:solidFill>
                <a:srgbClr val="000000"/>
              </a:solidFill>
            </a:endParaRPr>
          </a:p>
          <a:p>
            <a:pPr defTabSz="914400"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33</a:t>
            </a:fld>
            <a:endParaRPr lang="en-US">
              <a:solidFill>
                <a:srgbClr val="000000"/>
              </a:solidFill>
            </a:endParaRPr>
          </a:p>
        </p:txBody>
      </p:sp>
    </p:spTree>
    <p:extLst>
      <p:ext uri="{BB962C8B-B14F-4D97-AF65-F5344CB8AC3E}">
        <p14:creationId xmlns:p14="http://schemas.microsoft.com/office/powerpoint/2010/main" val="419565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457200" y="274638"/>
            <a:ext cx="8229600" cy="1143000"/>
          </a:xfrm>
          <a:prstGeom prst="rect">
            <a:avLst/>
          </a:prstGeom>
          <a:noFill/>
          <a:ln w="9525">
            <a:noFill/>
            <a:miter lim="800000"/>
            <a:headEnd/>
            <a:tailEnd/>
          </a:ln>
        </p:spPr>
        <p:txBody>
          <a:bodyPr anchor="ctr"/>
          <a:lstStyle/>
          <a:p>
            <a:pPr algn="ctr" defTabSz="914400" fontAlgn="base">
              <a:spcBef>
                <a:spcPct val="0"/>
              </a:spcBef>
              <a:spcAft>
                <a:spcPct val="0"/>
              </a:spcAft>
              <a:defRPr/>
            </a:pPr>
            <a:r>
              <a:rPr lang="en-US" sz="4400">
                <a:solidFill>
                  <a:srgbClr val="000000"/>
                </a:solidFill>
              </a:rPr>
              <a:t>Example</a:t>
            </a:r>
            <a:endParaRPr lang="en-US" sz="4400" dirty="0">
              <a:solidFill>
                <a:srgbClr val="000000"/>
              </a:solidFill>
            </a:endParaRPr>
          </a:p>
        </p:txBody>
      </p:sp>
      <p:sp>
        <p:nvSpPr>
          <p:cNvPr id="140291" name="TextBox 4"/>
          <p:cNvSpPr txBox="1">
            <a:spLocks noChangeArrowheads="1"/>
          </p:cNvSpPr>
          <p:nvPr/>
        </p:nvSpPr>
        <p:spPr bwMode="auto">
          <a:xfrm>
            <a:off x="44450" y="6240463"/>
            <a:ext cx="7850188" cy="830262"/>
          </a:xfrm>
          <a:prstGeom prst="rect">
            <a:avLst/>
          </a:prstGeom>
          <a:noFill/>
          <a:ln w="9525">
            <a:noFill/>
            <a:miter lim="800000"/>
            <a:headEnd/>
            <a:tailEnd/>
          </a:ln>
        </p:spPr>
        <p:txBody>
          <a:bodyPr>
            <a:spAutoFit/>
          </a:bodyPr>
          <a:lstStyle/>
          <a:p>
            <a:pPr defTabSz="914400" fontAlgn="base">
              <a:spcBef>
                <a:spcPct val="0"/>
              </a:spcBef>
              <a:spcAft>
                <a:spcPct val="0"/>
              </a:spcAft>
            </a:pPr>
            <a:r>
              <a:rPr lang="en-US" sz="1200">
                <a:solidFill>
                  <a:srgbClr val="000000"/>
                </a:solidFill>
              </a:rPr>
              <a:t>A beautiful image of Bode's nebula (c.2007) by Peter Bresseler, from </a:t>
            </a:r>
            <a:r>
              <a:rPr lang="en-US" sz="1200">
                <a:solidFill>
                  <a:srgbClr val="000000"/>
                </a:solidFill>
                <a:hlinkClick r:id="rId3"/>
              </a:rPr>
              <a:t>starlightfriend.de </a:t>
            </a:r>
            <a:r>
              <a:rPr lang="en-US" sz="1200">
                <a:solidFill>
                  <a:srgbClr val="000000"/>
                </a:solidFill>
              </a:rPr>
              <a:t/>
            </a:r>
            <a:br>
              <a:rPr lang="en-US" sz="1200">
                <a:solidFill>
                  <a:srgbClr val="000000"/>
                </a:solidFill>
              </a:rPr>
            </a:br>
            <a:r>
              <a:rPr lang="en-US" sz="1200">
                <a:solidFill>
                  <a:srgbClr val="000000"/>
                </a:solidFill>
              </a:rPr>
              <a:t> </a:t>
            </a:r>
            <a:r>
              <a:rPr lang="en-US" sz="1200">
                <a:solidFill>
                  <a:srgbClr val="000000"/>
                </a:solidFill>
                <a:hlinkClick r:id="rId4"/>
              </a:rPr>
              <a:t>http://astrometry.net/gallery.html</a:t>
            </a:r>
            <a:endParaRPr lang="en-US" sz="1200">
              <a:solidFill>
                <a:srgbClr val="000000"/>
              </a:solidFill>
            </a:endParaRPr>
          </a:p>
          <a:p>
            <a:pPr defTabSz="914400" fontAlgn="base">
              <a:spcBef>
                <a:spcPct val="0"/>
              </a:spcBef>
              <a:spcAft>
                <a:spcPct val="0"/>
              </a:spcAft>
            </a:pPr>
            <a:r>
              <a:rPr lang="en-US" sz="1200">
                <a:solidFill>
                  <a:srgbClr val="000000"/>
                </a:solidFill>
              </a:rPr>
              <a:t/>
            </a:r>
            <a:br>
              <a:rPr lang="en-US" sz="1200">
                <a:solidFill>
                  <a:srgbClr val="000000"/>
                </a:solidFill>
              </a:rPr>
            </a:br>
            <a:endParaRPr lang="en-US" sz="1200">
              <a:solidFill>
                <a:srgbClr val="000000"/>
              </a:solidFill>
            </a:endParaRPr>
          </a:p>
        </p:txBody>
      </p:sp>
      <p:pic>
        <p:nvPicPr>
          <p:cNvPr id="6" name="Picture 5" descr="starlightfriend-label.png"/>
          <p:cNvPicPr>
            <a:picLocks noChangeAspect="1"/>
          </p:cNvPicPr>
          <p:nvPr/>
        </p:nvPicPr>
        <p:blipFill>
          <a:blip r:embed="rId5"/>
          <a:srcRect/>
          <a:stretch>
            <a:fillRect/>
          </a:stretch>
        </p:blipFill>
        <p:spPr bwMode="auto">
          <a:xfrm>
            <a:off x="4645025" y="1968500"/>
            <a:ext cx="4462463" cy="3222625"/>
          </a:xfrm>
          <a:prstGeom prst="rect">
            <a:avLst/>
          </a:prstGeom>
          <a:noFill/>
          <a:ln w="9525">
            <a:noFill/>
            <a:miter lim="800000"/>
            <a:headEnd/>
            <a:tailEnd/>
          </a:ln>
        </p:spPr>
      </p:pic>
      <p:pic>
        <p:nvPicPr>
          <p:cNvPr id="140293" name="Picture 6" descr="starlightfriend-index.png"/>
          <p:cNvPicPr>
            <a:picLocks noChangeAspect="1"/>
          </p:cNvPicPr>
          <p:nvPr/>
        </p:nvPicPr>
        <p:blipFill>
          <a:blip r:embed="rId6"/>
          <a:srcRect/>
          <a:stretch>
            <a:fillRect/>
          </a:stretch>
        </p:blipFill>
        <p:spPr bwMode="auto">
          <a:xfrm>
            <a:off x="36513" y="1968500"/>
            <a:ext cx="4462462" cy="3222625"/>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fontAlgn="base">
              <a:spcBef>
                <a:spcPct val="0"/>
              </a:spcBef>
              <a:spcAft>
                <a:spcPct val="0"/>
              </a:spcAft>
              <a:defRPr/>
            </a:pPr>
            <a:fld id="{1F34A630-7836-44C0-87E9-BEDADC6A2027}" type="slidenum">
              <a:rPr lang="en-US" smtClean="0">
                <a:solidFill>
                  <a:srgbClr val="000000"/>
                </a:solidFill>
              </a:rPr>
              <a:pPr fontAlgn="base">
                <a:spcBef>
                  <a:spcPct val="0"/>
                </a:spcBef>
                <a:spcAft>
                  <a:spcPct val="0"/>
                </a:spcAft>
                <a:defRPr/>
              </a:pPr>
              <a:t>34</a:t>
            </a:fld>
            <a:endParaRPr lang="en-US">
              <a:solidFill>
                <a:srgbClr val="000000"/>
              </a:solidFill>
            </a:endParaRPr>
          </a:p>
        </p:txBody>
      </p:sp>
    </p:spTree>
    <p:extLst>
      <p:ext uri="{BB962C8B-B14F-4D97-AF65-F5344CB8AC3E}">
        <p14:creationId xmlns:p14="http://schemas.microsoft.com/office/powerpoint/2010/main" val="241916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8A674E74-607D-43FF-97E2-396326D534E6}" type="slidenum">
              <a:rPr lang="en-US" smtClean="0">
                <a:solidFill>
                  <a:srgbClr val="000000"/>
                </a:solidFill>
              </a:rPr>
              <a:pPr>
                <a:defRPr/>
              </a:pPr>
              <a:t>35</a:t>
            </a:fld>
            <a:endParaRPr lang="en-US">
              <a:solidFill>
                <a:srgbClr val="000000"/>
              </a:solidFill>
            </a:endParaRPr>
          </a:p>
        </p:txBody>
      </p:sp>
      <p:sp>
        <p:nvSpPr>
          <p:cNvPr id="106498" name="Rectangle 2"/>
          <p:cNvSpPr>
            <a:spLocks noGrp="1" noChangeArrowheads="1"/>
          </p:cNvSpPr>
          <p:nvPr>
            <p:ph type="title" idx="4294967295"/>
          </p:nvPr>
        </p:nvSpPr>
        <p:spPr>
          <a:xfrm>
            <a:off x="417689" y="0"/>
            <a:ext cx="7000875" cy="857250"/>
          </a:xfrm>
        </p:spPr>
        <p:txBody>
          <a:bodyPr/>
          <a:lstStyle/>
          <a:p>
            <a:r>
              <a:rPr lang="en-US" dirty="0"/>
              <a:t>Things to remember</a:t>
            </a:r>
            <a:endParaRPr lang="en-US" dirty="0" smtClean="0"/>
          </a:p>
        </p:txBody>
      </p:sp>
      <p:sp>
        <p:nvSpPr>
          <p:cNvPr id="690179" name="Rectangle 3"/>
          <p:cNvSpPr>
            <a:spLocks noGrp="1" noChangeArrowheads="1"/>
          </p:cNvSpPr>
          <p:nvPr>
            <p:ph type="body" idx="4294967295"/>
          </p:nvPr>
        </p:nvSpPr>
        <p:spPr>
          <a:xfrm>
            <a:off x="417689" y="1598613"/>
            <a:ext cx="8475409" cy="4171950"/>
          </a:xfrm>
        </p:spPr>
        <p:txBody>
          <a:bodyPr>
            <a:noAutofit/>
          </a:bodyPr>
          <a:lstStyle/>
          <a:p>
            <a:pPr>
              <a:spcBef>
                <a:spcPct val="45000"/>
              </a:spcBef>
              <a:spcAft>
                <a:spcPts val="450"/>
              </a:spcAft>
            </a:pPr>
            <a:r>
              <a:rPr lang="en-US" b="1" dirty="0"/>
              <a:t>Matching local invariant features</a:t>
            </a:r>
            <a:endParaRPr lang="en-US" dirty="0"/>
          </a:p>
          <a:p>
            <a:pPr lvl="1">
              <a:spcBef>
                <a:spcPct val="45000"/>
              </a:spcBef>
              <a:spcAft>
                <a:spcPts val="450"/>
              </a:spcAft>
            </a:pPr>
            <a:r>
              <a:rPr lang="en-US" sz="2100" dirty="0"/>
              <a:t>Useful not only to provide matches for multi-view geometry, but also to find objects and scenes.</a:t>
            </a:r>
          </a:p>
          <a:p>
            <a:pPr>
              <a:spcBef>
                <a:spcPct val="45000"/>
              </a:spcBef>
              <a:spcAft>
                <a:spcPts val="450"/>
              </a:spcAft>
            </a:pPr>
            <a:r>
              <a:rPr lang="en-US" b="1" dirty="0"/>
              <a:t>Bag of words </a:t>
            </a:r>
            <a:r>
              <a:rPr lang="en-US" dirty="0"/>
              <a:t>representation: quantize feature space to make discrete set of visual words</a:t>
            </a:r>
          </a:p>
          <a:p>
            <a:pPr lvl="1">
              <a:spcBef>
                <a:spcPts val="0"/>
              </a:spcBef>
            </a:pPr>
            <a:r>
              <a:rPr lang="en-US" sz="2100" dirty="0"/>
              <a:t>Summarize image by distribution of words</a:t>
            </a:r>
          </a:p>
          <a:p>
            <a:pPr lvl="1">
              <a:spcBef>
                <a:spcPts val="0"/>
              </a:spcBef>
            </a:pPr>
            <a:r>
              <a:rPr lang="en-US" sz="2100" dirty="0"/>
              <a:t>Index individual words</a:t>
            </a:r>
          </a:p>
          <a:p>
            <a:pPr>
              <a:spcBef>
                <a:spcPct val="45000"/>
              </a:spcBef>
              <a:spcAft>
                <a:spcPts val="450"/>
              </a:spcAft>
            </a:pPr>
            <a:r>
              <a:rPr lang="en-US" b="1" dirty="0"/>
              <a:t>Inverted index</a:t>
            </a:r>
            <a:r>
              <a:rPr lang="en-US" dirty="0"/>
              <a:t>: pre-compute index to enable faster search at query time</a:t>
            </a:r>
          </a:p>
          <a:p>
            <a:r>
              <a:rPr lang="en-US" b="1" dirty="0"/>
              <a:t>Recognition of instances via alignment:</a:t>
            </a:r>
            <a:r>
              <a:rPr lang="en-US" dirty="0"/>
              <a:t> matching local features followed by spatial verification</a:t>
            </a:r>
          </a:p>
          <a:p>
            <a:pPr lvl="1"/>
            <a:r>
              <a:rPr lang="en-US" sz="2100" dirty="0"/>
              <a:t>Robust fitting : RANSAC, GHT</a:t>
            </a:r>
          </a:p>
        </p:txBody>
      </p:sp>
    </p:spTree>
    <p:extLst>
      <p:ext uri="{BB962C8B-B14F-4D97-AF65-F5344CB8AC3E}">
        <p14:creationId xmlns:p14="http://schemas.microsoft.com/office/powerpoint/2010/main" val="6832154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901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017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017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9017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017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901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 – Think-pair-share</a:t>
            </a:r>
            <a:endParaRPr lang="en-US" dirty="0"/>
          </a:p>
        </p:txBody>
      </p:sp>
      <p:sp>
        <p:nvSpPr>
          <p:cNvPr id="3" name="Content Placeholder 2"/>
          <p:cNvSpPr>
            <a:spLocks noGrp="1"/>
          </p:cNvSpPr>
          <p:nvPr>
            <p:ph idx="1"/>
          </p:nvPr>
        </p:nvSpPr>
        <p:spPr>
          <a:xfrm>
            <a:off x="628650" y="2226469"/>
            <a:ext cx="7886700" cy="3263504"/>
          </a:xfrm>
        </p:spPr>
        <p:txBody>
          <a:bodyPr>
            <a:normAutofit lnSpcReduction="10000"/>
          </a:bodyPr>
          <a:lstStyle/>
          <a:p>
            <a:r>
              <a:rPr lang="en-US" dirty="0" smtClean="0"/>
              <a:t>Find a person you don’t know</a:t>
            </a:r>
          </a:p>
          <a:p>
            <a:endParaRPr lang="en-US" dirty="0"/>
          </a:p>
          <a:p>
            <a:r>
              <a:rPr lang="en-US" dirty="0" smtClean="0"/>
              <a:t>Discuss </a:t>
            </a:r>
          </a:p>
          <a:p>
            <a:pPr lvl="1"/>
            <a:r>
              <a:rPr lang="en-US" dirty="0" smtClean="0"/>
              <a:t>strength, </a:t>
            </a:r>
          </a:p>
          <a:p>
            <a:pPr lvl="1"/>
            <a:r>
              <a:rPr lang="en-US" dirty="0" smtClean="0"/>
              <a:t>weakness, and </a:t>
            </a:r>
          </a:p>
          <a:p>
            <a:pPr lvl="1"/>
            <a:r>
              <a:rPr lang="en-US" dirty="0" smtClean="0"/>
              <a:t>potential extension</a:t>
            </a:r>
          </a:p>
          <a:p>
            <a:pPr lvl="1"/>
            <a:endParaRPr lang="en-US" dirty="0"/>
          </a:p>
          <a:p>
            <a:r>
              <a:rPr lang="en-US" dirty="0" smtClean="0"/>
              <a:t>Share with class</a:t>
            </a:r>
            <a:endParaRPr lang="en-US" dirty="0"/>
          </a:p>
        </p:txBody>
      </p:sp>
    </p:spTree>
    <p:extLst>
      <p:ext uri="{BB962C8B-B14F-4D97-AF65-F5344CB8AC3E}">
        <p14:creationId xmlns:p14="http://schemas.microsoft.com/office/powerpoint/2010/main" val="17269047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zh-TW" smtClean="0"/>
              <a:t>Image Categorization: Training phase</a:t>
            </a:r>
            <a:endParaRPr lang="en-US" altLang="en-US" smtClean="0"/>
          </a:p>
        </p:txBody>
      </p:sp>
      <p:sp>
        <p:nvSpPr>
          <p:cNvPr id="10" name="Rounded Rectangle 9"/>
          <p:cNvSpPr/>
          <p:nvPr/>
        </p:nvSpPr>
        <p:spPr>
          <a:xfrm>
            <a:off x="5272088" y="1452563"/>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Training Labels</a:t>
            </a:r>
          </a:p>
        </p:txBody>
      </p:sp>
      <p:grpSp>
        <p:nvGrpSpPr>
          <p:cNvPr id="7172" name="Group 12"/>
          <p:cNvGrpSpPr>
            <a:grpSpLocks/>
          </p:cNvGrpSpPr>
          <p:nvPr/>
        </p:nvGrpSpPr>
        <p:grpSpPr bwMode="auto">
          <a:xfrm>
            <a:off x="76200" y="1452563"/>
            <a:ext cx="2200275" cy="2849562"/>
            <a:chOff x="228600" y="1417320"/>
            <a:chExt cx="2438400" cy="2849880"/>
          </a:xfrm>
        </p:grpSpPr>
        <p:pic>
          <p:nvPicPr>
            <p:cNvPr id="718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5"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400">
                  <a:latin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a:latin typeface="Calibri" charset="0"/>
              </a:endParaRPr>
            </a:p>
          </p:txBody>
        </p:sp>
      </p:grpSp>
      <p:sp>
        <p:nvSpPr>
          <p:cNvPr id="12" name="Rounded Rectangle 11"/>
          <p:cNvSpPr/>
          <p:nvPr/>
        </p:nvSpPr>
        <p:spPr>
          <a:xfrm>
            <a:off x="5272088" y="2773363"/>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Classifier Training</a:t>
            </a:r>
          </a:p>
        </p:txBody>
      </p:sp>
      <p:sp>
        <p:nvSpPr>
          <p:cNvPr id="7174" name="TextBox 13"/>
          <p:cNvSpPr txBox="1">
            <a:spLocks noChangeArrowheads="1"/>
          </p:cNvSpPr>
          <p:nvPr/>
        </p:nvSpPr>
        <p:spPr bwMode="auto">
          <a:xfrm>
            <a:off x="2986088" y="1550988"/>
            <a:ext cx="16494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200">
                <a:latin typeface="Arial" panose="020B0604020202020204" pitchFamily="34" charset="0"/>
              </a:rPr>
              <a:t>Training</a:t>
            </a:r>
            <a:endParaRPr lang="en-US" altLang="en-US">
              <a:latin typeface="Arial" panose="020B0604020202020204" pitchFamily="34" charset="0"/>
            </a:endParaRPr>
          </a:p>
        </p:txBody>
      </p:sp>
      <p:sp>
        <p:nvSpPr>
          <p:cNvPr id="15" name="Rounded Rectangle 14"/>
          <p:cNvSpPr/>
          <p:nvPr/>
        </p:nvSpPr>
        <p:spPr>
          <a:xfrm>
            <a:off x="2933700" y="2773363"/>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Image Features</a:t>
            </a:r>
          </a:p>
        </p:txBody>
      </p:sp>
      <p:sp>
        <p:nvSpPr>
          <p:cNvPr id="16" name="Right Arrow 15"/>
          <p:cNvSpPr/>
          <p:nvPr/>
        </p:nvSpPr>
        <p:spPr>
          <a:xfrm>
            <a:off x="2346325"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17" name="Right Arrow 16"/>
          <p:cNvSpPr/>
          <p:nvPr/>
        </p:nvSpPr>
        <p:spPr>
          <a:xfrm>
            <a:off x="4713288"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18" name="Right Arrow 17"/>
          <p:cNvSpPr/>
          <p:nvPr/>
        </p:nvSpPr>
        <p:spPr>
          <a:xfrm rot="5400000">
            <a:off x="5843588" y="2366963"/>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23" name="Right Arrow 22"/>
          <p:cNvSpPr/>
          <p:nvPr/>
        </p:nvSpPr>
        <p:spPr>
          <a:xfrm>
            <a:off x="6899275" y="307975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24" name="Rounded Rectangle 23"/>
          <p:cNvSpPr/>
          <p:nvPr/>
        </p:nvSpPr>
        <p:spPr>
          <a:xfrm>
            <a:off x="7459663" y="2773363"/>
            <a:ext cx="15621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Trained Classifier</a:t>
            </a:r>
          </a:p>
        </p:txBody>
      </p:sp>
    </p:spTree>
    <p:extLst>
      <p:ext uri="{BB962C8B-B14F-4D97-AF65-F5344CB8AC3E}">
        <p14:creationId xmlns:p14="http://schemas.microsoft.com/office/powerpoint/2010/main" val="40328999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zh-TW" smtClean="0"/>
              <a:t>Image Categorization: </a:t>
            </a:r>
            <a:r>
              <a:rPr lang="en-US" altLang="en-US" smtClean="0"/>
              <a:t>Testing phase</a:t>
            </a:r>
          </a:p>
        </p:txBody>
      </p:sp>
      <p:sp>
        <p:nvSpPr>
          <p:cNvPr id="10" name="Rounded Rectangle 9"/>
          <p:cNvSpPr/>
          <p:nvPr/>
        </p:nvSpPr>
        <p:spPr>
          <a:xfrm>
            <a:off x="5272088" y="1452563"/>
            <a:ext cx="1600200" cy="8382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Training Labels</a:t>
            </a:r>
          </a:p>
        </p:txBody>
      </p:sp>
      <p:grpSp>
        <p:nvGrpSpPr>
          <p:cNvPr id="9220" name="Group 12"/>
          <p:cNvGrpSpPr>
            <a:grpSpLocks/>
          </p:cNvGrpSpPr>
          <p:nvPr/>
        </p:nvGrpSpPr>
        <p:grpSpPr bwMode="auto">
          <a:xfrm>
            <a:off x="76200" y="1452563"/>
            <a:ext cx="2200275" cy="2849562"/>
            <a:chOff x="228600" y="1417320"/>
            <a:chExt cx="2438400" cy="2849880"/>
          </a:xfrm>
        </p:grpSpPr>
        <p:pic>
          <p:nvPicPr>
            <p:cNvPr id="92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28850"/>
              <a:ext cx="1324907"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95650"/>
              <a:ext cx="12382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762250"/>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457450"/>
              <a:ext cx="12954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5" name="TextBox 7"/>
            <p:cNvSpPr txBox="1">
              <a:spLocks noChangeArrowheads="1"/>
            </p:cNvSpPr>
            <p:nvPr/>
          </p:nvSpPr>
          <p:spPr bwMode="auto">
            <a:xfrm>
              <a:off x="457200" y="1417320"/>
              <a:ext cx="1828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400">
                  <a:latin typeface="Arial" panose="020B0604020202020204" pitchFamily="34" charset="0"/>
                </a:rPr>
                <a:t>Training Images</a:t>
              </a:r>
            </a:p>
          </p:txBody>
        </p:sp>
        <p:sp>
          <p:nvSpPr>
            <p:cNvPr id="11" name="Rounded Rectangle 10"/>
            <p:cNvSpPr/>
            <p:nvPr/>
          </p:nvSpPr>
          <p:spPr>
            <a:xfrm>
              <a:off x="228600" y="1447485"/>
              <a:ext cx="2438400" cy="28197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a:latin typeface="Calibri" charset="0"/>
              </a:endParaRPr>
            </a:p>
          </p:txBody>
        </p:sp>
      </p:grpSp>
      <p:sp>
        <p:nvSpPr>
          <p:cNvPr id="12" name="Rounded Rectangle 11"/>
          <p:cNvSpPr/>
          <p:nvPr/>
        </p:nvSpPr>
        <p:spPr>
          <a:xfrm>
            <a:off x="5272088" y="2773363"/>
            <a:ext cx="16002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Classifier Training</a:t>
            </a:r>
          </a:p>
        </p:txBody>
      </p:sp>
      <p:sp>
        <p:nvSpPr>
          <p:cNvPr id="9222" name="TextBox 13"/>
          <p:cNvSpPr txBox="1">
            <a:spLocks noChangeArrowheads="1"/>
          </p:cNvSpPr>
          <p:nvPr/>
        </p:nvSpPr>
        <p:spPr bwMode="auto">
          <a:xfrm>
            <a:off x="2986088" y="1550988"/>
            <a:ext cx="164941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200">
                <a:latin typeface="Arial" panose="020B0604020202020204" pitchFamily="34" charset="0"/>
              </a:rPr>
              <a:t>Training</a:t>
            </a:r>
            <a:endParaRPr lang="en-US" altLang="en-US">
              <a:latin typeface="Arial" panose="020B0604020202020204" pitchFamily="34" charset="0"/>
            </a:endParaRPr>
          </a:p>
        </p:txBody>
      </p:sp>
      <p:sp>
        <p:nvSpPr>
          <p:cNvPr id="15" name="Rounded Rectangle 14"/>
          <p:cNvSpPr/>
          <p:nvPr/>
        </p:nvSpPr>
        <p:spPr>
          <a:xfrm>
            <a:off x="2933700" y="2773363"/>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Image Features</a:t>
            </a:r>
          </a:p>
        </p:txBody>
      </p:sp>
      <p:sp>
        <p:nvSpPr>
          <p:cNvPr id="16" name="Right Arrow 15"/>
          <p:cNvSpPr/>
          <p:nvPr/>
        </p:nvSpPr>
        <p:spPr>
          <a:xfrm>
            <a:off x="2346325"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17" name="Right Arrow 16"/>
          <p:cNvSpPr/>
          <p:nvPr/>
        </p:nvSpPr>
        <p:spPr>
          <a:xfrm>
            <a:off x="4713288" y="3048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18" name="Right Arrow 17"/>
          <p:cNvSpPr/>
          <p:nvPr/>
        </p:nvSpPr>
        <p:spPr>
          <a:xfrm rot="5400000">
            <a:off x="5843588" y="2366963"/>
            <a:ext cx="4572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23" name="Right Arrow 22"/>
          <p:cNvSpPr/>
          <p:nvPr/>
        </p:nvSpPr>
        <p:spPr>
          <a:xfrm>
            <a:off x="6899275" y="307975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24" name="Rounded Rectangle 23"/>
          <p:cNvSpPr/>
          <p:nvPr/>
        </p:nvSpPr>
        <p:spPr>
          <a:xfrm>
            <a:off x="7459663" y="2773363"/>
            <a:ext cx="15621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Trained Classifier</a:t>
            </a:r>
          </a:p>
        </p:txBody>
      </p:sp>
      <p:grpSp>
        <p:nvGrpSpPr>
          <p:cNvPr id="9229" name="Group 1"/>
          <p:cNvGrpSpPr>
            <a:grpSpLocks/>
          </p:cNvGrpSpPr>
          <p:nvPr/>
        </p:nvGrpSpPr>
        <p:grpSpPr bwMode="auto">
          <a:xfrm>
            <a:off x="331788" y="4659313"/>
            <a:ext cx="8631237" cy="2178050"/>
            <a:chOff x="331788" y="4659313"/>
            <a:chExt cx="8631237" cy="2178050"/>
          </a:xfrm>
        </p:grpSpPr>
        <p:pic>
          <p:nvPicPr>
            <p:cNvPr id="923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 y="5060950"/>
              <a:ext cx="1779588"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ounded Rectangle 18"/>
            <p:cNvSpPr/>
            <p:nvPr/>
          </p:nvSpPr>
          <p:spPr>
            <a:xfrm>
              <a:off x="2933700" y="5410200"/>
              <a:ext cx="17526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Image Features</a:t>
              </a:r>
            </a:p>
          </p:txBody>
        </p:sp>
        <p:sp>
          <p:nvSpPr>
            <p:cNvPr id="20" name="Right Arrow 19"/>
            <p:cNvSpPr/>
            <p:nvPr/>
          </p:nvSpPr>
          <p:spPr>
            <a:xfrm>
              <a:off x="2339975" y="5684838"/>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9233" name="TextBox 20"/>
            <p:cNvSpPr txBox="1">
              <a:spLocks noChangeArrowheads="1"/>
            </p:cNvSpPr>
            <p:nvPr/>
          </p:nvSpPr>
          <p:spPr bwMode="auto">
            <a:xfrm>
              <a:off x="3068638" y="4659313"/>
              <a:ext cx="1482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200">
                  <a:latin typeface="Arial" panose="020B0604020202020204" pitchFamily="34" charset="0"/>
                </a:rPr>
                <a:t>Testing</a:t>
              </a:r>
              <a:endParaRPr lang="en-US" altLang="en-US">
                <a:latin typeface="Arial" panose="020B0604020202020204" pitchFamily="34" charset="0"/>
              </a:endParaRPr>
            </a:p>
          </p:txBody>
        </p:sp>
        <p:sp>
          <p:nvSpPr>
            <p:cNvPr id="9234" name="TextBox 21"/>
            <p:cNvSpPr txBox="1">
              <a:spLocks noChangeArrowheads="1"/>
            </p:cNvSpPr>
            <p:nvPr/>
          </p:nvSpPr>
          <p:spPr bwMode="auto">
            <a:xfrm>
              <a:off x="331788" y="6375400"/>
              <a:ext cx="1689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Test Image</a:t>
              </a:r>
            </a:p>
          </p:txBody>
        </p:sp>
        <p:sp>
          <p:nvSpPr>
            <p:cNvPr id="26" name="Right Arrow 25"/>
            <p:cNvSpPr/>
            <p:nvPr/>
          </p:nvSpPr>
          <p:spPr>
            <a:xfrm>
              <a:off x="4692650" y="5726113"/>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sp>
          <p:nvSpPr>
            <p:cNvPr id="9236" name="TextBox 27"/>
            <p:cNvSpPr txBox="1">
              <a:spLocks noChangeArrowheads="1"/>
            </p:cNvSpPr>
            <p:nvPr/>
          </p:nvSpPr>
          <p:spPr bwMode="auto">
            <a:xfrm>
              <a:off x="7443788" y="5913438"/>
              <a:ext cx="1397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2400" b="1">
                  <a:solidFill>
                    <a:srgbClr val="FF0000"/>
                  </a:solidFill>
                  <a:latin typeface="Arial" panose="020B0604020202020204" pitchFamily="34" charset="0"/>
                </a:rPr>
                <a:t>Outdoor</a:t>
              </a:r>
            </a:p>
          </p:txBody>
        </p:sp>
        <p:sp>
          <p:nvSpPr>
            <p:cNvPr id="9237" name="TextBox 28"/>
            <p:cNvSpPr txBox="1">
              <a:spLocks noChangeArrowheads="1"/>
            </p:cNvSpPr>
            <p:nvPr/>
          </p:nvSpPr>
          <p:spPr bwMode="auto">
            <a:xfrm>
              <a:off x="7407275" y="5389563"/>
              <a:ext cx="1555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Prediction</a:t>
              </a:r>
            </a:p>
          </p:txBody>
        </p:sp>
        <p:sp>
          <p:nvSpPr>
            <p:cNvPr id="30" name="Rounded Rectangle 29"/>
            <p:cNvSpPr/>
            <p:nvPr/>
          </p:nvSpPr>
          <p:spPr>
            <a:xfrm>
              <a:off x="7459663" y="5243513"/>
              <a:ext cx="14478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a:latin typeface="Calibri" charset="0"/>
              </a:endParaRPr>
            </a:p>
          </p:txBody>
        </p:sp>
        <p:sp>
          <p:nvSpPr>
            <p:cNvPr id="31" name="Rounded Rectangle 30"/>
            <p:cNvSpPr/>
            <p:nvPr/>
          </p:nvSpPr>
          <p:spPr>
            <a:xfrm>
              <a:off x="5243513" y="5380038"/>
              <a:ext cx="1562100" cy="9144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chemeClr val="tx1"/>
                  </a:solidFill>
                </a:rPr>
                <a:t>Trained Classifier</a:t>
              </a:r>
            </a:p>
          </p:txBody>
        </p:sp>
        <p:sp>
          <p:nvSpPr>
            <p:cNvPr id="32" name="Right Arrow 31"/>
            <p:cNvSpPr/>
            <p:nvPr/>
          </p:nvSpPr>
          <p:spPr>
            <a:xfrm>
              <a:off x="6856413" y="57150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defRPr/>
              </a:pPr>
              <a:endParaRPr lang="en-US" altLang="en-US" sz="1800">
                <a:solidFill>
                  <a:srgbClr val="FFFFFF"/>
                </a:solidFill>
                <a:latin typeface="Calibri" charset="0"/>
              </a:endParaRPr>
            </a:p>
          </p:txBody>
        </p:sp>
      </p:grpSp>
    </p:spTree>
    <p:extLst>
      <p:ext uri="{BB962C8B-B14F-4D97-AF65-F5344CB8AC3E}">
        <p14:creationId xmlns:p14="http://schemas.microsoft.com/office/powerpoint/2010/main" val="25366661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t>Image categorization</a:t>
            </a:r>
          </a:p>
        </p:txBody>
      </p:sp>
      <p:sp>
        <p:nvSpPr>
          <p:cNvPr id="21507" name="Content Placeholder 2"/>
          <p:cNvSpPr>
            <a:spLocks noGrp="1"/>
          </p:cNvSpPr>
          <p:nvPr>
            <p:ph idx="1"/>
          </p:nvPr>
        </p:nvSpPr>
        <p:spPr/>
        <p:txBody>
          <a:bodyPr/>
          <a:lstStyle/>
          <a:p>
            <a:r>
              <a:rPr lang="en-US" altLang="zh-TW" smtClean="0"/>
              <a:t>Cat vs Dog</a:t>
            </a:r>
            <a:endParaRPr lang="en-US" altLang="en-US" smtClean="0"/>
          </a:p>
        </p:txBody>
      </p:sp>
      <p:pic>
        <p:nvPicPr>
          <p:cNvPr id="21508" name="Picture 2" descr="http://a.abcnews.com/images/US/gty_dog_cat_ll_1203008_wm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800" y="2245659"/>
            <a:ext cx="8200399" cy="461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8894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2192948" y="6176963"/>
            <a:ext cx="4758097" cy="338554"/>
          </a:xfrm>
          <a:prstGeom prst="rect">
            <a:avLst/>
          </a:prstGeom>
        </p:spPr>
        <p:txBody>
          <a:bodyPr wrap="none">
            <a:spAutoFit/>
          </a:bodyPr>
          <a:lstStyle/>
          <a:p>
            <a:r>
              <a:rPr lang="en-US" sz="1600" dirty="0">
                <a:hlinkClick r:id="rId2"/>
              </a:rPr>
              <a:t>From Dusk till Dawn: Modeling in the </a:t>
            </a:r>
            <a:r>
              <a:rPr lang="en-US" sz="1600" dirty="0" smtClean="0">
                <a:hlinkClick r:id="rId2"/>
              </a:rPr>
              <a:t>Dark, CVPR 2016 </a:t>
            </a:r>
            <a:endParaRPr lang="en-US" sz="1600" dirty="0"/>
          </a:p>
        </p:txBody>
      </p:sp>
      <p:pic>
        <p:nvPicPr>
          <p:cNvPr id="6" name="Picture 5"/>
          <p:cNvPicPr>
            <a:picLocks noChangeAspect="1"/>
          </p:cNvPicPr>
          <p:nvPr/>
        </p:nvPicPr>
        <p:blipFill>
          <a:blip r:embed="rId3"/>
          <a:stretch>
            <a:fillRect/>
          </a:stretch>
        </p:blipFill>
        <p:spPr>
          <a:xfrm>
            <a:off x="51182" y="1255838"/>
            <a:ext cx="9041631" cy="4850781"/>
          </a:xfrm>
          <a:prstGeom prst="rect">
            <a:avLst/>
          </a:prstGeom>
        </p:spPr>
      </p:pic>
    </p:spTree>
    <p:extLst>
      <p:ext uri="{BB962C8B-B14F-4D97-AF65-F5344CB8AC3E}">
        <p14:creationId xmlns:p14="http://schemas.microsoft.com/office/powerpoint/2010/main" val="3079389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Image categorization</a:t>
            </a:r>
          </a:p>
        </p:txBody>
      </p:sp>
      <p:sp>
        <p:nvSpPr>
          <p:cNvPr id="3" name="Content Placeholder 2"/>
          <p:cNvSpPr>
            <a:spLocks noGrp="1"/>
          </p:cNvSpPr>
          <p:nvPr>
            <p:ph idx="1"/>
          </p:nvPr>
        </p:nvSpPr>
        <p:spPr>
          <a:xfrm>
            <a:off x="628650" y="1099671"/>
            <a:ext cx="7886700" cy="5077292"/>
          </a:xfrm>
        </p:spPr>
        <p:txBody>
          <a:bodyPr/>
          <a:lstStyle/>
          <a:p>
            <a:pPr>
              <a:defRPr/>
            </a:pPr>
            <a:r>
              <a:rPr lang="en-US" dirty="0" smtClean="0"/>
              <a:t>Object recognition</a:t>
            </a:r>
          </a:p>
          <a:p>
            <a:pPr marL="0" indent="0">
              <a:buFont typeface="Arial" panose="020B0604020202020204" pitchFamily="34" charset="0"/>
              <a:buNone/>
              <a:defRPr/>
            </a:pPr>
            <a:endParaRPr lang="en-US" dirty="0"/>
          </a:p>
        </p:txBody>
      </p:sp>
      <p:pic>
        <p:nvPicPr>
          <p:cNvPr id="2253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46263" y="1502523"/>
            <a:ext cx="5451475"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4"/>
          <p:cNvSpPr>
            <a:spLocks noChangeArrowheads="1"/>
          </p:cNvSpPr>
          <p:nvPr/>
        </p:nvSpPr>
        <p:spPr bwMode="auto">
          <a:xfrm>
            <a:off x="2430463" y="6249988"/>
            <a:ext cx="4283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a:latin typeface="Arial" panose="020B0604020202020204" pitchFamily="34" charset="0"/>
              </a:rPr>
              <a:t>Caltech 101 Average Object Images</a:t>
            </a:r>
          </a:p>
        </p:txBody>
      </p:sp>
    </p:spTree>
    <p:extLst>
      <p:ext uri="{BB962C8B-B14F-4D97-AF65-F5344CB8AC3E}">
        <p14:creationId xmlns:p14="http://schemas.microsoft.com/office/powerpoint/2010/main" val="30392439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Image categorization</a:t>
            </a:r>
          </a:p>
        </p:txBody>
      </p:sp>
      <p:sp>
        <p:nvSpPr>
          <p:cNvPr id="23555" name="Content Placeholder 2"/>
          <p:cNvSpPr>
            <a:spLocks noGrp="1"/>
          </p:cNvSpPr>
          <p:nvPr>
            <p:ph idx="1"/>
          </p:nvPr>
        </p:nvSpPr>
        <p:spPr>
          <a:xfrm>
            <a:off x="628650" y="1282390"/>
            <a:ext cx="7886700" cy="4894573"/>
          </a:xfrm>
        </p:spPr>
        <p:txBody>
          <a:bodyPr/>
          <a:lstStyle/>
          <a:p>
            <a:r>
              <a:rPr lang="en-US" altLang="en-US" dirty="0" smtClean="0"/>
              <a:t>Fine-grained recognition</a:t>
            </a:r>
          </a:p>
        </p:txBody>
      </p:sp>
      <p:pic>
        <p:nvPicPr>
          <p:cNvPr id="23556" name="Picture 4" descr="http://www.vision.caltech.edu/visipedia/beak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1778814"/>
            <a:ext cx="887412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Rectangle 3"/>
          <p:cNvSpPr>
            <a:spLocks noChangeArrowheads="1"/>
          </p:cNvSpPr>
          <p:nvPr/>
        </p:nvSpPr>
        <p:spPr bwMode="auto">
          <a:xfrm>
            <a:off x="3465513" y="6211888"/>
            <a:ext cx="2473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cs typeface="Arial" panose="020B0604020202020204" pitchFamily="34" charset="0"/>
                <a:hlinkClick r:id="rId3"/>
              </a:rPr>
              <a:t>Visipedia Project</a:t>
            </a:r>
            <a:endParaRPr lang="en-US" alt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23185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ltLang="en-US" smtClean="0"/>
              <a:t>Image categorization</a:t>
            </a:r>
          </a:p>
        </p:txBody>
      </p:sp>
      <p:sp>
        <p:nvSpPr>
          <p:cNvPr id="24579" name="Content Placeholder 2"/>
          <p:cNvSpPr>
            <a:spLocks noGrp="1"/>
          </p:cNvSpPr>
          <p:nvPr>
            <p:ph idx="1"/>
          </p:nvPr>
        </p:nvSpPr>
        <p:spPr>
          <a:xfrm>
            <a:off x="628650" y="1482165"/>
            <a:ext cx="7886700" cy="4694798"/>
          </a:xfrm>
        </p:spPr>
        <p:txBody>
          <a:bodyPr/>
          <a:lstStyle/>
          <a:p>
            <a:r>
              <a:rPr lang="en-US" altLang="zh-TW" dirty="0" smtClean="0"/>
              <a:t>Place recognition</a:t>
            </a:r>
            <a:endParaRPr lang="en-US" altLang="en-US" dirty="0" smtClean="0"/>
          </a:p>
        </p:txBody>
      </p:sp>
      <p:pic>
        <p:nvPicPr>
          <p:cNvPr id="2458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775" y="1958975"/>
            <a:ext cx="8934450"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4"/>
          <p:cNvSpPr>
            <a:spLocks noChangeArrowheads="1"/>
          </p:cNvSpPr>
          <p:nvPr/>
        </p:nvSpPr>
        <p:spPr bwMode="auto">
          <a:xfrm>
            <a:off x="1673225" y="6161088"/>
            <a:ext cx="5797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Places Database [</a:t>
            </a:r>
            <a:r>
              <a:rPr lang="en-US" altLang="en-US" sz="2400">
                <a:latin typeface="Arial" panose="020B0604020202020204" pitchFamily="34" charset="0"/>
                <a:hlinkClick r:id="rId3"/>
              </a:rPr>
              <a:t>Zhou et al. NIPS 2014</a:t>
            </a:r>
            <a:r>
              <a:rPr lang="en-US" altLang="en-US" sz="2400">
                <a:latin typeface="Arial" panose="020B0604020202020204" pitchFamily="34" charset="0"/>
              </a:rPr>
              <a:t>]</a:t>
            </a:r>
          </a:p>
        </p:txBody>
      </p:sp>
    </p:spTree>
    <p:extLst>
      <p:ext uri="{BB962C8B-B14F-4D97-AF65-F5344CB8AC3E}">
        <p14:creationId xmlns:p14="http://schemas.microsoft.com/office/powerpoint/2010/main" val="113203344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t>Image categorization</a:t>
            </a:r>
          </a:p>
        </p:txBody>
      </p:sp>
      <p:sp>
        <p:nvSpPr>
          <p:cNvPr id="25603" name="Content Placeholder 2"/>
          <p:cNvSpPr>
            <a:spLocks noGrp="1"/>
          </p:cNvSpPr>
          <p:nvPr>
            <p:ph idx="1"/>
          </p:nvPr>
        </p:nvSpPr>
        <p:spPr>
          <a:xfrm>
            <a:off x="628650" y="1111624"/>
            <a:ext cx="7886700" cy="5065339"/>
          </a:xfrm>
        </p:spPr>
        <p:txBody>
          <a:bodyPr/>
          <a:lstStyle/>
          <a:p>
            <a:r>
              <a:rPr lang="en-US" altLang="en-US" dirty="0" smtClean="0"/>
              <a:t>Visual font recognition</a:t>
            </a:r>
          </a:p>
          <a:p>
            <a:endParaRPr lang="en-US" altLang="en-US" dirty="0" smtClean="0"/>
          </a:p>
        </p:txBody>
      </p:sp>
      <p:pic>
        <p:nvPicPr>
          <p:cNvPr id="256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9400" y="1544638"/>
            <a:ext cx="6043613" cy="470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Rectangle 4"/>
          <p:cNvSpPr>
            <a:spLocks noChangeArrowheads="1"/>
          </p:cNvSpPr>
          <p:nvPr/>
        </p:nvSpPr>
        <p:spPr bwMode="auto">
          <a:xfrm>
            <a:off x="2794000" y="6365875"/>
            <a:ext cx="355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a:t>
            </a:r>
            <a:r>
              <a:rPr lang="en-US" altLang="en-US" sz="2400">
                <a:latin typeface="Arial" panose="020B0604020202020204" pitchFamily="34" charset="0"/>
                <a:hlinkClick r:id="rId3"/>
              </a:rPr>
              <a:t>Chen et al. CVPR 2014</a:t>
            </a:r>
            <a:r>
              <a:rPr lang="en-US" altLang="en-US" sz="2400">
                <a:latin typeface="Arial" panose="020B0604020202020204" pitchFamily="34" charset="0"/>
              </a:rPr>
              <a:t>]</a:t>
            </a:r>
          </a:p>
        </p:txBody>
      </p:sp>
    </p:spTree>
    <p:extLst>
      <p:ext uri="{BB962C8B-B14F-4D97-AF65-F5344CB8AC3E}">
        <p14:creationId xmlns:p14="http://schemas.microsoft.com/office/powerpoint/2010/main" val="2764640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smtClean="0"/>
              <a:t>Image categorization</a:t>
            </a:r>
          </a:p>
        </p:txBody>
      </p:sp>
      <p:sp>
        <p:nvSpPr>
          <p:cNvPr id="26627" name="Content Placeholder 2"/>
          <p:cNvSpPr>
            <a:spLocks noGrp="1"/>
          </p:cNvSpPr>
          <p:nvPr>
            <p:ph idx="1"/>
          </p:nvPr>
        </p:nvSpPr>
        <p:spPr>
          <a:xfrm>
            <a:off x="628650" y="1325563"/>
            <a:ext cx="7886700" cy="4851400"/>
          </a:xfrm>
        </p:spPr>
        <p:txBody>
          <a:bodyPr/>
          <a:lstStyle/>
          <a:p>
            <a:r>
              <a:rPr lang="en-US" altLang="en-US" dirty="0" smtClean="0"/>
              <a:t>Dating historical photos</a:t>
            </a:r>
          </a:p>
          <a:p>
            <a:endParaRPr lang="en-US" altLang="en-US" dirty="0" smtClean="0"/>
          </a:p>
          <a:p>
            <a:endParaRPr lang="en-US" altLang="en-US" dirty="0" smtClean="0"/>
          </a:p>
        </p:txBody>
      </p:sp>
      <p:sp>
        <p:nvSpPr>
          <p:cNvPr id="26628" name="Rectangle 3"/>
          <p:cNvSpPr>
            <a:spLocks noChangeArrowheads="1"/>
          </p:cNvSpPr>
          <p:nvPr/>
        </p:nvSpPr>
        <p:spPr bwMode="auto">
          <a:xfrm>
            <a:off x="2589213" y="6159500"/>
            <a:ext cx="3965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a:latin typeface="Arial" panose="020B0604020202020204" pitchFamily="34" charset="0"/>
              </a:rPr>
              <a:t>[</a:t>
            </a:r>
            <a:r>
              <a:rPr lang="en-US" altLang="en-US" sz="2400">
                <a:latin typeface="Arial" panose="020B0604020202020204" pitchFamily="34" charset="0"/>
                <a:hlinkClick r:id="rId2"/>
              </a:rPr>
              <a:t>Palermo et al. ECCV 2012</a:t>
            </a:r>
            <a:r>
              <a:rPr lang="en-US" altLang="en-US" sz="2400">
                <a:latin typeface="Arial" panose="020B0604020202020204" pitchFamily="34" charset="0"/>
              </a:rPr>
              <a:t>]</a:t>
            </a:r>
          </a:p>
        </p:txBody>
      </p:sp>
      <p:pic>
        <p:nvPicPr>
          <p:cNvPr id="2662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2300288"/>
            <a:ext cx="9072563" cy="186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Rectangle 5"/>
          <p:cNvSpPr>
            <a:spLocks noChangeArrowheads="1"/>
          </p:cNvSpPr>
          <p:nvPr/>
        </p:nvSpPr>
        <p:spPr bwMode="auto">
          <a:xfrm>
            <a:off x="463550" y="4291013"/>
            <a:ext cx="1211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a:latin typeface="Arial" panose="020B0604020202020204" pitchFamily="34" charset="0"/>
              </a:rPr>
              <a:t>1940</a:t>
            </a:r>
          </a:p>
        </p:txBody>
      </p:sp>
      <p:sp>
        <p:nvSpPr>
          <p:cNvPr id="26631" name="Rectangle 6"/>
          <p:cNvSpPr>
            <a:spLocks noChangeArrowheads="1"/>
          </p:cNvSpPr>
          <p:nvPr/>
        </p:nvSpPr>
        <p:spPr bwMode="auto">
          <a:xfrm>
            <a:off x="2819400" y="4291013"/>
            <a:ext cx="1211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a:latin typeface="Arial" panose="020B0604020202020204" pitchFamily="34" charset="0"/>
              </a:rPr>
              <a:t>1953</a:t>
            </a:r>
          </a:p>
        </p:txBody>
      </p:sp>
      <p:sp>
        <p:nvSpPr>
          <p:cNvPr id="26632" name="Rectangle 9"/>
          <p:cNvSpPr>
            <a:spLocks noChangeArrowheads="1"/>
          </p:cNvSpPr>
          <p:nvPr/>
        </p:nvSpPr>
        <p:spPr bwMode="auto">
          <a:xfrm>
            <a:off x="5143500" y="4291013"/>
            <a:ext cx="1211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a:latin typeface="Arial" panose="020B0604020202020204" pitchFamily="34" charset="0"/>
              </a:rPr>
              <a:t>1966</a:t>
            </a:r>
          </a:p>
        </p:txBody>
      </p:sp>
      <p:sp>
        <p:nvSpPr>
          <p:cNvPr id="26633" name="Rectangle 10"/>
          <p:cNvSpPr>
            <a:spLocks noChangeArrowheads="1"/>
          </p:cNvSpPr>
          <p:nvPr/>
        </p:nvSpPr>
        <p:spPr bwMode="auto">
          <a:xfrm>
            <a:off x="7391400" y="4291013"/>
            <a:ext cx="1211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3600">
                <a:latin typeface="Arial" panose="020B0604020202020204" pitchFamily="34" charset="0"/>
              </a:rPr>
              <a:t>1977</a:t>
            </a:r>
          </a:p>
        </p:txBody>
      </p:sp>
    </p:spTree>
    <p:extLst>
      <p:ext uri="{BB962C8B-B14F-4D97-AF65-F5344CB8AC3E}">
        <p14:creationId xmlns:p14="http://schemas.microsoft.com/office/powerpoint/2010/main" val="166042945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mtClean="0"/>
              <a:t>Image categorization</a:t>
            </a:r>
          </a:p>
        </p:txBody>
      </p:sp>
      <p:sp>
        <p:nvSpPr>
          <p:cNvPr id="27651" name="Content Placeholder 2"/>
          <p:cNvSpPr>
            <a:spLocks noGrp="1"/>
          </p:cNvSpPr>
          <p:nvPr>
            <p:ph idx="1"/>
          </p:nvPr>
        </p:nvSpPr>
        <p:spPr>
          <a:xfrm>
            <a:off x="628650" y="1087718"/>
            <a:ext cx="7886700" cy="5089245"/>
          </a:xfrm>
        </p:spPr>
        <p:txBody>
          <a:bodyPr/>
          <a:lstStyle/>
          <a:p>
            <a:r>
              <a:rPr lang="en-US" altLang="en-US" smtClean="0"/>
              <a:t>Image style recognition</a:t>
            </a:r>
          </a:p>
        </p:txBody>
      </p:sp>
      <p:pic>
        <p:nvPicPr>
          <p:cNvPr id="2765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8563" y="1600200"/>
            <a:ext cx="6746875" cy="483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Rectangle 4"/>
          <p:cNvSpPr>
            <a:spLocks noChangeArrowheads="1"/>
          </p:cNvSpPr>
          <p:nvPr/>
        </p:nvSpPr>
        <p:spPr bwMode="auto">
          <a:xfrm>
            <a:off x="3055938" y="6462713"/>
            <a:ext cx="303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zh-TW" sz="1800">
                <a:latin typeface="Arial" panose="020B0604020202020204" pitchFamily="34" charset="0"/>
              </a:rPr>
              <a:t>[</a:t>
            </a:r>
            <a:r>
              <a:rPr lang="en-US" altLang="en-US" sz="1800">
                <a:latin typeface="Arial" panose="020B0604020202020204" pitchFamily="34" charset="0"/>
                <a:hlinkClick r:id="rId3"/>
              </a:rPr>
              <a:t>Karayev</a:t>
            </a:r>
            <a:r>
              <a:rPr lang="zh-TW" altLang="en-US" sz="1800">
                <a:latin typeface="Arial" panose="020B0604020202020204" pitchFamily="34" charset="0"/>
                <a:hlinkClick r:id="rId3"/>
              </a:rPr>
              <a:t> </a:t>
            </a:r>
            <a:r>
              <a:rPr lang="en-US" altLang="zh-TW" sz="1800">
                <a:latin typeface="Arial" panose="020B0604020202020204" pitchFamily="34" charset="0"/>
                <a:hlinkClick r:id="rId3"/>
              </a:rPr>
              <a:t>et al. BMVC 2014</a:t>
            </a:r>
            <a:r>
              <a:rPr lang="en-US" altLang="zh-TW" sz="1800">
                <a:latin typeface="Arial" panose="020B0604020202020204" pitchFamily="34" charset="0"/>
              </a:rPr>
              <a:t>]</a:t>
            </a:r>
            <a:endParaRPr lang="en-US" altLang="en-US" sz="1800">
              <a:latin typeface="Arial" panose="020B0604020202020204" pitchFamily="34" charset="0"/>
            </a:endParaRPr>
          </a:p>
        </p:txBody>
      </p:sp>
    </p:spTree>
    <p:extLst>
      <p:ext uri="{BB962C8B-B14F-4D97-AF65-F5344CB8AC3E}">
        <p14:creationId xmlns:p14="http://schemas.microsoft.com/office/powerpoint/2010/main" val="12560664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635000" y="11017"/>
            <a:ext cx="7886700" cy="1325563"/>
          </a:xfrm>
        </p:spPr>
        <p:txBody>
          <a:bodyPr/>
          <a:lstStyle/>
          <a:p>
            <a:r>
              <a:rPr lang="en-US" altLang="en-US" dirty="0" smtClean="0"/>
              <a:t>Features are the Keys</a:t>
            </a: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5000" y="5238559"/>
            <a:ext cx="6796821" cy="1280160"/>
          </a:xfrm>
        </p:spPr>
      </p:pic>
      <p:sp>
        <p:nvSpPr>
          <p:cNvPr id="11273" name="TextBox 7"/>
          <p:cNvSpPr txBox="1">
            <a:spLocks noChangeArrowheads="1"/>
          </p:cNvSpPr>
          <p:nvPr/>
        </p:nvSpPr>
        <p:spPr bwMode="auto">
          <a:xfrm>
            <a:off x="1060450" y="2641600"/>
            <a:ext cx="2438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a:latin typeface="Arial" panose="020B0604020202020204" pitchFamily="34" charset="0"/>
              </a:rPr>
              <a:t>SIFT [</a:t>
            </a:r>
            <a:r>
              <a:rPr lang="en-US" altLang="en-US" sz="1600">
                <a:latin typeface="Arial" panose="020B0604020202020204" pitchFamily="34" charset="0"/>
                <a:hlinkClick r:id="rId4"/>
              </a:rPr>
              <a:t>Loewe IJCV 04</a:t>
            </a:r>
            <a:r>
              <a:rPr lang="en-US" altLang="en-US" sz="1600">
                <a:latin typeface="Arial" panose="020B0604020202020204" pitchFamily="34" charset="0"/>
              </a:rPr>
              <a:t>]</a:t>
            </a:r>
          </a:p>
        </p:txBody>
      </p:sp>
      <p:sp>
        <p:nvSpPr>
          <p:cNvPr id="11274" name="TextBox 13"/>
          <p:cNvSpPr txBox="1">
            <a:spLocks noChangeArrowheads="1"/>
          </p:cNvSpPr>
          <p:nvPr/>
        </p:nvSpPr>
        <p:spPr bwMode="auto">
          <a:xfrm>
            <a:off x="5240338" y="2614613"/>
            <a:ext cx="3422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a:latin typeface="Arial" panose="020B0604020202020204" pitchFamily="34" charset="0"/>
              </a:rPr>
              <a:t>HOG [</a:t>
            </a:r>
            <a:r>
              <a:rPr lang="en-US" altLang="en-US" sz="1600">
                <a:latin typeface="Arial" panose="020B0604020202020204" pitchFamily="34" charset="0"/>
                <a:hlinkClick r:id="rId5"/>
              </a:rPr>
              <a:t>Dalal and Triggs CVPR 05</a:t>
            </a:r>
            <a:r>
              <a:rPr lang="en-US" altLang="en-US" sz="1600">
                <a:latin typeface="Arial" panose="020B0604020202020204" pitchFamily="34" charset="0"/>
              </a:rPr>
              <a:t>]</a:t>
            </a:r>
          </a:p>
        </p:txBody>
      </p:sp>
      <p:sp>
        <p:nvSpPr>
          <p:cNvPr id="11275" name="Rectangle 8"/>
          <p:cNvSpPr>
            <a:spLocks noChangeArrowheads="1"/>
          </p:cNvSpPr>
          <p:nvPr/>
        </p:nvSpPr>
        <p:spPr bwMode="auto">
          <a:xfrm>
            <a:off x="760413" y="4851400"/>
            <a:ext cx="3035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a:latin typeface="Arial" panose="020B0604020202020204" pitchFamily="34" charset="0"/>
              </a:rPr>
              <a:t>SPM [</a:t>
            </a:r>
            <a:r>
              <a:rPr lang="en-US" altLang="en-US" sz="1600">
                <a:latin typeface="Arial" panose="020B0604020202020204" pitchFamily="34" charset="0"/>
                <a:hlinkClick r:id="rId6"/>
              </a:rPr>
              <a:t>Lazebnik et al. CVPR 06</a:t>
            </a:r>
            <a:r>
              <a:rPr lang="en-US" altLang="en-US" sz="1600">
                <a:latin typeface="Arial" panose="020B0604020202020204" pitchFamily="34" charset="0"/>
              </a:rPr>
              <a:t>]</a:t>
            </a:r>
          </a:p>
        </p:txBody>
      </p:sp>
      <p:sp>
        <p:nvSpPr>
          <p:cNvPr id="11276" name="Rectangle 15"/>
          <p:cNvSpPr>
            <a:spLocks noChangeArrowheads="1"/>
          </p:cNvSpPr>
          <p:nvPr/>
        </p:nvSpPr>
        <p:spPr bwMode="auto">
          <a:xfrm>
            <a:off x="5258593" y="4851400"/>
            <a:ext cx="33861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dirty="0">
                <a:latin typeface="Arial" panose="020B0604020202020204" pitchFamily="34" charset="0"/>
              </a:rPr>
              <a:t>DPM [</a:t>
            </a:r>
            <a:r>
              <a:rPr lang="en-US" altLang="en-US" sz="1600" dirty="0" err="1">
                <a:latin typeface="Arial" panose="020B0604020202020204" pitchFamily="34" charset="0"/>
                <a:hlinkClick r:id="rId7"/>
              </a:rPr>
              <a:t>Felzenszwalb</a:t>
            </a:r>
            <a:r>
              <a:rPr lang="en-US" altLang="en-US" sz="1600" dirty="0">
                <a:latin typeface="Arial" panose="020B0604020202020204" pitchFamily="34" charset="0"/>
                <a:hlinkClick r:id="rId7"/>
              </a:rPr>
              <a:t> et al. PAMI 10</a:t>
            </a:r>
            <a:r>
              <a:rPr lang="en-US" altLang="en-US" sz="1600" dirty="0">
                <a:latin typeface="Arial" panose="020B0604020202020204" pitchFamily="34" charset="0"/>
              </a:rPr>
              <a:t>]</a:t>
            </a:r>
          </a:p>
        </p:txBody>
      </p:sp>
      <p:sp>
        <p:nvSpPr>
          <p:cNvPr id="11277" name="Rectangle 16"/>
          <p:cNvSpPr>
            <a:spLocks noChangeArrowheads="1"/>
          </p:cNvSpPr>
          <p:nvPr/>
        </p:nvSpPr>
        <p:spPr bwMode="auto">
          <a:xfrm>
            <a:off x="1719263" y="6469063"/>
            <a:ext cx="44878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a:latin typeface="Arial" panose="020B0604020202020204" pitchFamily="34" charset="0"/>
              </a:rPr>
              <a:t>Color Descriptor [</a:t>
            </a:r>
            <a:r>
              <a:rPr lang="en-US" altLang="en-US" sz="1600">
                <a:latin typeface="Arial" panose="020B0604020202020204" pitchFamily="34" charset="0"/>
                <a:hlinkClick r:id="rId8"/>
              </a:rPr>
              <a:t>Van De Sande et al. PAMI 10</a:t>
            </a:r>
            <a:r>
              <a:rPr lang="en-US" altLang="en-US" sz="1600">
                <a:latin typeface="Arial" panose="020B0604020202020204" pitchFamily="34" charset="0"/>
              </a:rPr>
              <a:t>]</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24076" y="2952750"/>
            <a:ext cx="3055172" cy="1947672"/>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95900" y="922644"/>
            <a:ext cx="3311525" cy="1601177"/>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7441" y="914400"/>
            <a:ext cx="3801242" cy="1722438"/>
          </a:xfrm>
          <a:prstGeom prst="rect">
            <a:avLst/>
          </a:prstGeom>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7285" y="3006365"/>
            <a:ext cx="3286125" cy="1828800"/>
          </a:xfrm>
          <a:prstGeom prst="rect">
            <a:avLst/>
          </a:prstGeom>
        </p:spPr>
      </p:pic>
    </p:spTree>
    <p:extLst>
      <p:ext uri="{BB962C8B-B14F-4D97-AF65-F5344CB8AC3E}">
        <p14:creationId xmlns:p14="http://schemas.microsoft.com/office/powerpoint/2010/main" val="360244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2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27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4" grpId="0"/>
      <p:bldP spid="11275" grpId="0"/>
      <p:bldP spid="11276" grpId="0"/>
      <p:bldP spid="1127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2"/>
          <p:cNvSpPr>
            <a:spLocks noGrp="1"/>
          </p:cNvSpPr>
          <p:nvPr>
            <p:ph idx="1"/>
          </p:nvPr>
        </p:nvSpPr>
        <p:spPr>
          <a:xfrm>
            <a:off x="304800" y="1371600"/>
            <a:ext cx="8229600" cy="1676400"/>
          </a:xfrm>
        </p:spPr>
        <p:txBody>
          <a:bodyPr>
            <a:noAutofit/>
          </a:bodyPr>
          <a:lstStyle/>
          <a:p>
            <a:pPr marL="342900" lvl="1" indent="-342900" eaLnBrk="1" hangingPunct="1">
              <a:spcAft>
                <a:spcPts val="1200"/>
              </a:spcAft>
              <a:buFont typeface="Arial"/>
              <a:buChar char="•"/>
              <a:defRPr/>
            </a:pPr>
            <a:r>
              <a:rPr lang="en-US" dirty="0" smtClean="0">
                <a:latin typeface="+mj-lt"/>
              </a:rPr>
              <a:t>Each layer of hierarchy extracts features from output of previous layer</a:t>
            </a:r>
            <a:endParaRPr lang="en-US" dirty="0">
              <a:latin typeface="+mj-lt"/>
            </a:endParaRPr>
          </a:p>
          <a:p>
            <a:pPr marL="342900" lvl="1" indent="-342900" eaLnBrk="1" hangingPunct="1">
              <a:spcAft>
                <a:spcPts val="1200"/>
              </a:spcAft>
              <a:buFont typeface="Arial"/>
              <a:buChar char="•"/>
              <a:defRPr/>
            </a:pPr>
            <a:r>
              <a:rPr lang="en-US" dirty="0">
                <a:latin typeface="+mj-lt"/>
              </a:rPr>
              <a:t>All the way from pixels </a:t>
            </a:r>
            <a:r>
              <a:rPr lang="en-US" dirty="0">
                <a:latin typeface="+mj-lt"/>
                <a:sym typeface="Wingdings" charset="0"/>
              </a:rPr>
              <a:t> classifier</a:t>
            </a:r>
          </a:p>
          <a:p>
            <a:pPr marL="342900" lvl="1" indent="-342900" eaLnBrk="1" hangingPunct="1">
              <a:spcAft>
                <a:spcPts val="1200"/>
              </a:spcAft>
              <a:buFont typeface="Arial"/>
              <a:buChar char="•"/>
              <a:defRPr/>
            </a:pPr>
            <a:r>
              <a:rPr lang="en-US" dirty="0" smtClean="0">
                <a:latin typeface="+mj-lt"/>
              </a:rPr>
              <a:t>Layers have the (nearly) same structure</a:t>
            </a:r>
            <a:endParaRPr lang="en-US" dirty="0">
              <a:latin typeface="+mj-lt"/>
            </a:endParaRPr>
          </a:p>
        </p:txBody>
      </p:sp>
      <p:sp>
        <p:nvSpPr>
          <p:cNvPr id="12291" name="Title 1"/>
          <p:cNvSpPr>
            <a:spLocks noGrp="1"/>
          </p:cNvSpPr>
          <p:nvPr>
            <p:ph type="title"/>
          </p:nvPr>
        </p:nvSpPr>
        <p:spPr>
          <a:xfrm>
            <a:off x="457200" y="0"/>
            <a:ext cx="8229600" cy="1143000"/>
          </a:xfrm>
        </p:spPr>
        <p:txBody>
          <a:bodyPr>
            <a:normAutofit/>
          </a:bodyPr>
          <a:lstStyle/>
          <a:p>
            <a:pPr eaLnBrk="1" hangingPunct="1"/>
            <a:r>
              <a:rPr lang="en-US" altLang="en-US" sz="3600" dirty="0" smtClean="0"/>
              <a:t>Learning a Hierarchy of Feature Extractors </a:t>
            </a:r>
          </a:p>
        </p:txBody>
      </p:sp>
      <p:sp>
        <p:nvSpPr>
          <p:cNvPr id="2" name="Rounded Rectangle 1"/>
          <p:cNvSpPr>
            <a:spLocks noChangeArrowheads="1"/>
          </p:cNvSpPr>
          <p:nvPr/>
        </p:nvSpPr>
        <p:spPr bwMode="auto">
          <a:xfrm>
            <a:off x="1828800" y="4419600"/>
            <a:ext cx="1524000" cy="838200"/>
          </a:xfrm>
          <a:prstGeom prst="roundRect">
            <a:avLst>
              <a:gd name="adj" fmla="val 16667"/>
            </a:avLst>
          </a:prstGeom>
          <a:gradFill rotWithShape="1">
            <a:gsLst>
              <a:gs pos="0">
                <a:srgbClr val="FF8F26"/>
              </a:gs>
              <a:gs pos="20000">
                <a:srgbClr val="FF8F2A"/>
              </a:gs>
              <a:gs pos="100000">
                <a:srgbClr val="CB6C1D"/>
              </a:gs>
            </a:gsLst>
            <a:lin ang="5400000"/>
          </a:gradFill>
          <a:ln w="9525">
            <a:solidFill>
              <a:srgbClr val="F69240"/>
            </a:solidFill>
            <a:round/>
            <a:headEnd/>
            <a:tailEnd/>
          </a:ln>
          <a:effectLst>
            <a:outerShdw dist="23000" dir="5400000" rotWithShape="0">
              <a:srgbClr val="808080">
                <a:alpha val="34998"/>
              </a:srgbClr>
            </a:outerShdw>
          </a:effectLst>
        </p:spPr>
        <p:txBody>
          <a:bodyPr anchor="ctr"/>
          <a:lstStyle/>
          <a:p>
            <a:pPr algn="ctr">
              <a:defRPr/>
            </a:pPr>
            <a:r>
              <a:rPr lang="en-US" dirty="0">
                <a:solidFill>
                  <a:schemeClr val="lt1"/>
                </a:solidFill>
                <a:latin typeface="+mj-lt"/>
                <a:ea typeface="+mn-ea"/>
                <a:cs typeface="Adobe Caslon Pro"/>
              </a:rPr>
              <a:t>Layer 1</a:t>
            </a:r>
          </a:p>
        </p:txBody>
      </p:sp>
      <p:sp>
        <p:nvSpPr>
          <p:cNvPr id="12" name="Rounded Rectangle 11"/>
          <p:cNvSpPr>
            <a:spLocks noChangeArrowheads="1"/>
          </p:cNvSpPr>
          <p:nvPr/>
        </p:nvSpPr>
        <p:spPr bwMode="auto">
          <a:xfrm>
            <a:off x="4038600" y="4419600"/>
            <a:ext cx="1524000" cy="838200"/>
          </a:xfrm>
          <a:prstGeom prst="roundRect">
            <a:avLst>
              <a:gd name="adj" fmla="val 16667"/>
            </a:avLst>
          </a:prstGeom>
          <a:gradFill rotWithShape="1">
            <a:gsLst>
              <a:gs pos="0">
                <a:srgbClr val="FF8F26"/>
              </a:gs>
              <a:gs pos="20000">
                <a:srgbClr val="FF8F2A"/>
              </a:gs>
              <a:gs pos="100000">
                <a:srgbClr val="CB6C1D"/>
              </a:gs>
            </a:gsLst>
            <a:lin ang="5400000"/>
          </a:gradFill>
          <a:ln w="9525">
            <a:solidFill>
              <a:srgbClr val="F69240"/>
            </a:solidFill>
            <a:round/>
            <a:headEnd/>
            <a:tailEnd/>
          </a:ln>
          <a:effectLst>
            <a:outerShdw dist="23000" dir="5400000" rotWithShape="0">
              <a:srgbClr val="808080">
                <a:alpha val="34998"/>
              </a:srgbClr>
            </a:outerShdw>
          </a:effectLst>
        </p:spPr>
        <p:txBody>
          <a:bodyPr anchor="ctr"/>
          <a:lstStyle/>
          <a:p>
            <a:pPr algn="ctr">
              <a:defRPr/>
            </a:pPr>
            <a:r>
              <a:rPr lang="en-US" dirty="0">
                <a:solidFill>
                  <a:schemeClr val="lt1"/>
                </a:solidFill>
                <a:latin typeface="+mj-lt"/>
                <a:ea typeface="+mn-ea"/>
                <a:cs typeface="Adobe Caslon Pro"/>
              </a:rPr>
              <a:t>Layer 2</a:t>
            </a:r>
          </a:p>
        </p:txBody>
      </p:sp>
      <p:sp>
        <p:nvSpPr>
          <p:cNvPr id="13" name="Rounded Rectangle 12"/>
          <p:cNvSpPr>
            <a:spLocks noChangeArrowheads="1"/>
          </p:cNvSpPr>
          <p:nvPr/>
        </p:nvSpPr>
        <p:spPr bwMode="auto">
          <a:xfrm>
            <a:off x="6248400" y="4419600"/>
            <a:ext cx="1524000" cy="838200"/>
          </a:xfrm>
          <a:prstGeom prst="roundRect">
            <a:avLst>
              <a:gd name="adj" fmla="val 16667"/>
            </a:avLst>
          </a:prstGeom>
          <a:gradFill rotWithShape="1">
            <a:gsLst>
              <a:gs pos="0">
                <a:srgbClr val="FF8F26"/>
              </a:gs>
              <a:gs pos="20000">
                <a:srgbClr val="FF8F2A"/>
              </a:gs>
              <a:gs pos="100000">
                <a:srgbClr val="CB6C1D"/>
              </a:gs>
            </a:gsLst>
            <a:lin ang="5400000"/>
          </a:gradFill>
          <a:ln w="9525">
            <a:solidFill>
              <a:srgbClr val="F69240"/>
            </a:solidFill>
            <a:round/>
            <a:headEnd/>
            <a:tailEnd/>
          </a:ln>
          <a:effectLst>
            <a:outerShdw dist="23000" dir="5400000" rotWithShape="0">
              <a:srgbClr val="808080">
                <a:alpha val="34998"/>
              </a:srgbClr>
            </a:outerShdw>
          </a:effectLst>
        </p:spPr>
        <p:txBody>
          <a:bodyPr anchor="ctr"/>
          <a:lstStyle/>
          <a:p>
            <a:pPr algn="ctr">
              <a:defRPr/>
            </a:pPr>
            <a:r>
              <a:rPr lang="en-US" dirty="0">
                <a:solidFill>
                  <a:schemeClr val="lt1"/>
                </a:solidFill>
                <a:latin typeface="+mj-lt"/>
                <a:ea typeface="+mn-ea"/>
                <a:cs typeface="Adobe Caslon Pro"/>
              </a:rPr>
              <a:t>Layer 3</a:t>
            </a:r>
          </a:p>
        </p:txBody>
      </p:sp>
      <p:sp>
        <p:nvSpPr>
          <p:cNvPr id="16" name="Right Arrow 15"/>
          <p:cNvSpPr>
            <a:spLocks noChangeArrowheads="1"/>
          </p:cNvSpPr>
          <p:nvPr/>
        </p:nvSpPr>
        <p:spPr bwMode="auto">
          <a:xfrm>
            <a:off x="1524000" y="4724400"/>
            <a:ext cx="3048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p>
            <a:pPr algn="ctr">
              <a:defRPr/>
            </a:pPr>
            <a:endParaRPr lang="en-US">
              <a:solidFill>
                <a:schemeClr val="dk1"/>
              </a:solidFill>
              <a:latin typeface="+mn-lt"/>
              <a:ea typeface="+mn-ea"/>
            </a:endParaRPr>
          </a:p>
        </p:txBody>
      </p:sp>
      <p:sp>
        <p:nvSpPr>
          <p:cNvPr id="17" name="Right Arrow 16"/>
          <p:cNvSpPr>
            <a:spLocks noChangeArrowheads="1"/>
          </p:cNvSpPr>
          <p:nvPr/>
        </p:nvSpPr>
        <p:spPr bwMode="auto">
          <a:xfrm>
            <a:off x="3352800" y="4724400"/>
            <a:ext cx="6858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p>
            <a:pPr algn="ctr">
              <a:defRPr/>
            </a:pPr>
            <a:endParaRPr lang="en-US">
              <a:solidFill>
                <a:schemeClr val="dk1"/>
              </a:solidFill>
              <a:latin typeface="+mn-lt"/>
              <a:ea typeface="+mn-ea"/>
            </a:endParaRPr>
          </a:p>
        </p:txBody>
      </p:sp>
      <p:sp>
        <p:nvSpPr>
          <p:cNvPr id="18" name="Right Arrow 17"/>
          <p:cNvSpPr>
            <a:spLocks noChangeArrowheads="1"/>
          </p:cNvSpPr>
          <p:nvPr/>
        </p:nvSpPr>
        <p:spPr bwMode="auto">
          <a:xfrm>
            <a:off x="5562600" y="4724400"/>
            <a:ext cx="6858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p>
            <a:pPr algn="ctr">
              <a:defRPr/>
            </a:pPr>
            <a:endParaRPr lang="en-US">
              <a:solidFill>
                <a:schemeClr val="dk1"/>
              </a:solidFill>
              <a:latin typeface="+mn-lt"/>
              <a:ea typeface="+mn-ea"/>
            </a:endParaRPr>
          </a:p>
        </p:txBody>
      </p:sp>
      <p:sp>
        <p:nvSpPr>
          <p:cNvPr id="19" name="Right Arrow 18"/>
          <p:cNvSpPr>
            <a:spLocks noChangeArrowheads="1"/>
          </p:cNvSpPr>
          <p:nvPr/>
        </p:nvSpPr>
        <p:spPr bwMode="auto">
          <a:xfrm>
            <a:off x="7772400" y="4724400"/>
            <a:ext cx="533400" cy="2667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p>
            <a:pPr algn="ctr">
              <a:defRPr/>
            </a:pPr>
            <a:endParaRPr lang="en-US">
              <a:solidFill>
                <a:schemeClr val="dk1"/>
              </a:solidFill>
              <a:latin typeface="+mn-lt"/>
              <a:ea typeface="+mn-ea"/>
            </a:endParaRPr>
          </a:p>
        </p:txBody>
      </p:sp>
      <p:sp>
        <p:nvSpPr>
          <p:cNvPr id="12299" name="TextBox 19"/>
          <p:cNvSpPr txBox="1">
            <a:spLocks noChangeArrowheads="1"/>
          </p:cNvSpPr>
          <p:nvPr/>
        </p:nvSpPr>
        <p:spPr bwMode="auto">
          <a:xfrm>
            <a:off x="8229600" y="4535488"/>
            <a:ext cx="10699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a:solidFill>
                  <a:srgbClr val="FFFFFF"/>
                </a:solidFill>
                <a:latin typeface="Adobe Caslon Pro"/>
              </a:rPr>
              <a:t>Simple </a:t>
            </a:r>
            <a:br>
              <a:rPr lang="en-US" altLang="en-US" sz="1800">
                <a:solidFill>
                  <a:srgbClr val="FFFFFF"/>
                </a:solidFill>
                <a:latin typeface="Adobe Caslon Pro"/>
              </a:rPr>
            </a:br>
            <a:r>
              <a:rPr lang="en-US" altLang="en-US" sz="1800">
                <a:solidFill>
                  <a:srgbClr val="FFFFFF"/>
                </a:solidFill>
                <a:latin typeface="Adobe Caslon Pro"/>
              </a:rPr>
              <a:t>Classifier</a:t>
            </a:r>
          </a:p>
        </p:txBody>
      </p:sp>
      <p:sp>
        <p:nvSpPr>
          <p:cNvPr id="12300" name="TextBox 20"/>
          <p:cNvSpPr txBox="1">
            <a:spLocks noChangeArrowheads="1"/>
          </p:cNvSpPr>
          <p:nvPr/>
        </p:nvSpPr>
        <p:spPr bwMode="auto">
          <a:xfrm>
            <a:off x="307975" y="4419600"/>
            <a:ext cx="1416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1800">
                <a:solidFill>
                  <a:srgbClr val="FFFFFF"/>
                </a:solidFill>
                <a:latin typeface="Adobe Caslon Pro"/>
              </a:rPr>
              <a:t>Image/Video</a:t>
            </a:r>
          </a:p>
          <a:p>
            <a:pPr algn="ctr" eaLnBrk="1" hangingPunct="1">
              <a:spcBef>
                <a:spcPct val="0"/>
              </a:spcBef>
              <a:buFontTx/>
              <a:buNone/>
            </a:pPr>
            <a:r>
              <a:rPr lang="en-US" altLang="en-US" sz="1800">
                <a:solidFill>
                  <a:srgbClr val="FFFFFF"/>
                </a:solidFill>
                <a:latin typeface="Adobe Caslon Pro"/>
              </a:rPr>
              <a:t>Pixels</a:t>
            </a:r>
          </a:p>
        </p:txBody>
      </p:sp>
      <p:sp>
        <p:nvSpPr>
          <p:cNvPr id="12301" name="Rectangle 2"/>
          <p:cNvSpPr>
            <a:spLocks noChangeArrowheads="1"/>
          </p:cNvSpPr>
          <p:nvPr/>
        </p:nvSpPr>
        <p:spPr bwMode="auto">
          <a:xfrm>
            <a:off x="203200" y="4397375"/>
            <a:ext cx="14954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lvl="1" eaLnBrk="1" hangingPunct="1">
              <a:spcBef>
                <a:spcPct val="0"/>
              </a:spcBef>
              <a:spcAft>
                <a:spcPts val="1200"/>
              </a:spcAft>
              <a:buFontTx/>
              <a:buNone/>
            </a:pPr>
            <a:r>
              <a:rPr lang="en-US" altLang="en-US" sz="2000" dirty="0">
                <a:latin typeface="+mj-lt"/>
              </a:rPr>
              <a:t>Image/video</a:t>
            </a:r>
            <a:endParaRPr lang="en-US" altLang="en-US" sz="1800" dirty="0">
              <a:latin typeface="+mj-lt"/>
            </a:endParaRPr>
          </a:p>
        </p:txBody>
      </p:sp>
      <p:sp>
        <p:nvSpPr>
          <p:cNvPr id="12302" name="Rectangle 14"/>
          <p:cNvSpPr>
            <a:spLocks noChangeArrowheads="1"/>
          </p:cNvSpPr>
          <p:nvPr/>
        </p:nvSpPr>
        <p:spPr bwMode="auto">
          <a:xfrm>
            <a:off x="7924800" y="4351338"/>
            <a:ext cx="8386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lvl="1" eaLnBrk="1" hangingPunct="1">
              <a:spcBef>
                <a:spcPct val="0"/>
              </a:spcBef>
              <a:spcAft>
                <a:spcPts val="1200"/>
              </a:spcAft>
              <a:buFontTx/>
              <a:buNone/>
            </a:pPr>
            <a:r>
              <a:rPr lang="en-US" altLang="en-US" sz="2000" dirty="0">
                <a:latin typeface="+mj-lt"/>
              </a:rPr>
              <a:t>Labels</a:t>
            </a:r>
            <a:endParaRPr lang="en-US" altLang="en-US" sz="1800" dirty="0">
              <a:latin typeface="+mj-lt"/>
            </a:endParaRPr>
          </a:p>
        </p:txBody>
      </p:sp>
    </p:spTree>
    <p:extLst>
      <p:ext uri="{BB962C8B-B14F-4D97-AF65-F5344CB8AC3E}">
        <p14:creationId xmlns:p14="http://schemas.microsoft.com/office/powerpoint/2010/main" val="293886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t>Biological neuron and Perceptrons</a:t>
            </a: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891" y="1766785"/>
            <a:ext cx="3963755" cy="2560320"/>
          </a:xfrm>
        </p:spPr>
      </p:pic>
      <p:sp>
        <p:nvSpPr>
          <p:cNvPr id="2" name="Rounded Rectangle 1"/>
          <p:cNvSpPr/>
          <p:nvPr/>
        </p:nvSpPr>
        <p:spPr>
          <a:xfrm>
            <a:off x="457200" y="990600"/>
            <a:ext cx="4021138" cy="5135563"/>
          </a:xfrm>
          <a:prstGeom prst="roundRect">
            <a:avLst/>
          </a:prstGeom>
          <a:noFill/>
          <a:ln w="76200"/>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8" name="Rounded Rectangle 7"/>
          <p:cNvSpPr/>
          <p:nvPr/>
        </p:nvSpPr>
        <p:spPr>
          <a:xfrm>
            <a:off x="4648200" y="969963"/>
            <a:ext cx="4021138" cy="5126037"/>
          </a:xfrm>
          <a:prstGeom prst="roundRect">
            <a:avLst/>
          </a:prstGeom>
          <a:noFill/>
          <a:ln w="76200"/>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15369" name="Rectangle 2"/>
          <p:cNvSpPr>
            <a:spLocks noChangeArrowheads="1"/>
          </p:cNvSpPr>
          <p:nvPr/>
        </p:nvSpPr>
        <p:spPr bwMode="auto">
          <a:xfrm>
            <a:off x="1255712" y="4791075"/>
            <a:ext cx="24241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dirty="0">
                <a:latin typeface="Arial" panose="020B0604020202020204" pitchFamily="34" charset="0"/>
              </a:rPr>
              <a:t>A biological neuron </a:t>
            </a:r>
          </a:p>
        </p:txBody>
      </p:sp>
      <p:sp>
        <p:nvSpPr>
          <p:cNvPr id="15370" name="Rectangle 9"/>
          <p:cNvSpPr>
            <a:spLocks noChangeArrowheads="1"/>
          </p:cNvSpPr>
          <p:nvPr/>
        </p:nvSpPr>
        <p:spPr bwMode="auto">
          <a:xfrm>
            <a:off x="5039218" y="4791075"/>
            <a:ext cx="35067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dirty="0">
                <a:latin typeface="Arial" panose="020B0604020202020204" pitchFamily="34" charset="0"/>
              </a:rPr>
              <a:t>An artificial neuron (Perceptron) </a:t>
            </a:r>
          </a:p>
          <a:p>
            <a:pPr>
              <a:spcBef>
                <a:spcPct val="0"/>
              </a:spcBef>
              <a:buFontTx/>
              <a:buNone/>
            </a:pPr>
            <a:r>
              <a:rPr lang="en-US" altLang="en-US" sz="1800" dirty="0">
                <a:latin typeface="Arial" panose="020B0604020202020204" pitchFamily="34" charset="0"/>
              </a:rPr>
              <a:t>   - a linear classifier</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616495"/>
            <a:ext cx="3738682" cy="2643981"/>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829050" y="5301343"/>
            <a:ext cx="1485900" cy="1556657"/>
          </a:xfrm>
          <a:prstGeom prst="rect">
            <a:avLst/>
          </a:prstGeom>
        </p:spPr>
      </p:pic>
    </p:spTree>
    <p:extLst>
      <p:ext uri="{BB962C8B-B14F-4D97-AF65-F5344CB8AC3E}">
        <p14:creationId xmlns:p14="http://schemas.microsoft.com/office/powerpoint/2010/main" val="15993144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9029"/>
            <a:ext cx="7886700" cy="1325563"/>
          </a:xfrm>
        </p:spPr>
        <p:txBody>
          <a:bodyPr>
            <a:normAutofit/>
          </a:bodyPr>
          <a:lstStyle/>
          <a:p>
            <a:pPr>
              <a:defRPr/>
            </a:pPr>
            <a:r>
              <a:rPr lang="en-US" sz="3600" dirty="0" smtClean="0"/>
              <a:t>Simple</a:t>
            </a:r>
            <a:r>
              <a:rPr lang="en-US" sz="3600" dirty="0"/>
              <a:t>, </a:t>
            </a:r>
            <a:r>
              <a:rPr lang="en-US" sz="3600" dirty="0" smtClean="0"/>
              <a:t>Complex </a:t>
            </a:r>
            <a:r>
              <a:rPr lang="en-US" sz="3600" dirty="0"/>
              <a:t>and </a:t>
            </a:r>
            <a:r>
              <a:rPr lang="en-US" sz="3600" dirty="0" err="1" smtClean="0"/>
              <a:t>Hypercomplex</a:t>
            </a:r>
            <a:r>
              <a:rPr lang="en-US" sz="3600" dirty="0" smtClean="0"/>
              <a:t> </a:t>
            </a:r>
            <a:r>
              <a:rPr lang="en-US" sz="3600" dirty="0"/>
              <a:t>cells </a:t>
            </a:r>
          </a:p>
        </p:txBody>
      </p:sp>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876800" y="4013200"/>
            <a:ext cx="4267200" cy="2844800"/>
          </a:xfrm>
        </p:spPr>
      </p:pic>
      <p:pic>
        <p:nvPicPr>
          <p:cNvPr id="4" name="Hubel &amp; Wiesel's demonstration of simple, complex and hypercomplex cells in the cat's visual cortex">
            <a:hlinkClick r:id="" action="ppaction://media"/>
          </p:cNvPr>
          <p:cNvPicPr>
            <a:picLocks noChangeAspect="1"/>
          </p:cNvPicPr>
          <p:nvPr>
            <a:videoFile r:link="rId1"/>
            <p:extLst>
              <p:ext uri="{DAA4B4D4-6D71-4841-9C94-3DE7FCFB9230}">
                <p14:media xmlns:p14="http://schemas.microsoft.com/office/powerpoint/2010/main" r:embed="rId2">
                  <p14:trim st="44638"/>
                </p14:media>
              </p:ext>
            </p:extLst>
          </p:nvPr>
        </p:nvPicPr>
        <p:blipFill>
          <a:blip r:embed="rId5"/>
          <a:stretch>
            <a:fillRect/>
          </a:stretch>
        </p:blipFill>
        <p:spPr>
          <a:xfrm>
            <a:off x="98869" y="914400"/>
            <a:ext cx="4993341" cy="3745006"/>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385547" y="914400"/>
            <a:ext cx="3505200" cy="2337941"/>
          </a:xfrm>
          <a:prstGeom prst="rect">
            <a:avLst/>
          </a:prstGeom>
        </p:spPr>
      </p:pic>
      <p:sp>
        <p:nvSpPr>
          <p:cNvPr id="6" name="Rectangle 5"/>
          <p:cNvSpPr/>
          <p:nvPr/>
        </p:nvSpPr>
        <p:spPr>
          <a:xfrm>
            <a:off x="5297014" y="3220075"/>
            <a:ext cx="3758465" cy="369332"/>
          </a:xfrm>
          <a:prstGeom prst="rect">
            <a:avLst/>
          </a:prstGeom>
        </p:spPr>
        <p:txBody>
          <a:bodyPr wrap="none">
            <a:spAutoFit/>
          </a:bodyPr>
          <a:lstStyle/>
          <a:p>
            <a:r>
              <a:rPr lang="en-US" altLang="en-US" dirty="0"/>
              <a:t>David H. Hubel and </a:t>
            </a:r>
            <a:r>
              <a:rPr lang="en-US" altLang="en-US" dirty="0" err="1"/>
              <a:t>Torsten</a:t>
            </a:r>
            <a:r>
              <a:rPr lang="en-US" altLang="en-US" dirty="0"/>
              <a:t> Wiesel</a:t>
            </a:r>
            <a:endParaRPr lang="en-US" dirty="0"/>
          </a:p>
        </p:txBody>
      </p:sp>
      <p:sp>
        <p:nvSpPr>
          <p:cNvPr id="7" name="Rectangle 6"/>
          <p:cNvSpPr/>
          <p:nvPr/>
        </p:nvSpPr>
        <p:spPr>
          <a:xfrm>
            <a:off x="609600" y="6460166"/>
            <a:ext cx="4030912" cy="369332"/>
          </a:xfrm>
          <a:prstGeom prst="rect">
            <a:avLst/>
          </a:prstGeom>
        </p:spPr>
        <p:txBody>
          <a:bodyPr wrap="none">
            <a:spAutoFit/>
          </a:bodyPr>
          <a:lstStyle/>
          <a:p>
            <a:r>
              <a:rPr lang="en-US" b="1" dirty="0"/>
              <a:t>David Hubel's </a:t>
            </a:r>
            <a:r>
              <a:rPr lang="en-US" dirty="0" smtClean="0">
                <a:solidFill>
                  <a:srgbClr val="660099"/>
                </a:solidFill>
                <a:latin typeface="arial" panose="020B0604020202020204" pitchFamily="34" charset="0"/>
                <a:hlinkClick r:id="rId7"/>
              </a:rPr>
              <a:t>Eye</a:t>
            </a:r>
            <a:r>
              <a:rPr lang="en-US" dirty="0">
                <a:solidFill>
                  <a:srgbClr val="660099"/>
                </a:solidFill>
                <a:latin typeface="arial" panose="020B0604020202020204" pitchFamily="34" charset="0"/>
                <a:hlinkClick r:id="rId7"/>
              </a:rPr>
              <a:t>, Brain, and Vision</a:t>
            </a:r>
            <a:endParaRPr lang="en-US" b="0" i="0" dirty="0">
              <a:solidFill>
                <a:srgbClr val="222222"/>
              </a:solidFill>
              <a:effectLst/>
              <a:latin typeface="arial" panose="020B0604020202020204" pitchFamily="34" charset="0"/>
            </a:endParaRPr>
          </a:p>
        </p:txBody>
      </p:sp>
      <p:sp>
        <p:nvSpPr>
          <p:cNvPr id="9" name="Rectangle 8"/>
          <p:cNvSpPr/>
          <p:nvPr/>
        </p:nvSpPr>
        <p:spPr>
          <a:xfrm>
            <a:off x="169473" y="4771072"/>
            <a:ext cx="4911165" cy="1631216"/>
          </a:xfrm>
          <a:prstGeom prst="rect">
            <a:avLst/>
          </a:prstGeom>
          <a:ln w="76200">
            <a:solidFill>
              <a:srgbClr val="0070C0"/>
            </a:solidFill>
          </a:ln>
        </p:spPr>
        <p:txBody>
          <a:bodyPr wrap="square">
            <a:spAutoFit/>
          </a:bodyPr>
          <a:lstStyle/>
          <a:p>
            <a:r>
              <a:rPr lang="en-US" sz="2000" dirty="0">
                <a:solidFill>
                  <a:srgbClr val="000000"/>
                </a:solidFill>
                <a:latin typeface="Times New Roman" panose="02020603050405020304" pitchFamily="18" charset="0"/>
              </a:rPr>
              <a:t>S</a:t>
            </a:r>
            <a:r>
              <a:rPr lang="en-US" sz="2000" dirty="0" smtClean="0">
                <a:solidFill>
                  <a:srgbClr val="000000"/>
                </a:solidFill>
                <a:latin typeface="Times New Roman" panose="02020603050405020304" pitchFamily="18" charset="0"/>
              </a:rPr>
              <a:t>uggested </a:t>
            </a:r>
            <a:r>
              <a:rPr lang="en-US" sz="2000" dirty="0">
                <a:solidFill>
                  <a:srgbClr val="000000"/>
                </a:solidFill>
                <a:latin typeface="Times New Roman" panose="02020603050405020304" pitchFamily="18" charset="0"/>
              </a:rPr>
              <a:t>a </a:t>
            </a:r>
            <a:r>
              <a:rPr lang="en-US" sz="2000" b="1" dirty="0">
                <a:solidFill>
                  <a:srgbClr val="000000"/>
                </a:solidFill>
                <a:latin typeface="Times New Roman" panose="02020603050405020304" pitchFamily="18" charset="0"/>
              </a:rPr>
              <a:t>hierarchy</a:t>
            </a:r>
            <a:r>
              <a:rPr lang="en-US" sz="2000" dirty="0">
                <a:solidFill>
                  <a:srgbClr val="000000"/>
                </a:solidFill>
                <a:latin typeface="Times New Roman" panose="02020603050405020304" pitchFamily="18" charset="0"/>
              </a:rPr>
              <a:t> of </a:t>
            </a:r>
            <a:r>
              <a:rPr lang="en-US" sz="2000" b="1" dirty="0">
                <a:solidFill>
                  <a:srgbClr val="000000"/>
                </a:solidFill>
                <a:latin typeface="Times New Roman" panose="02020603050405020304" pitchFamily="18" charset="0"/>
              </a:rPr>
              <a:t>feature detectors </a:t>
            </a:r>
            <a:r>
              <a:rPr lang="en-US" sz="2000" dirty="0">
                <a:solidFill>
                  <a:srgbClr val="000000"/>
                </a:solidFill>
                <a:latin typeface="Times New Roman" panose="02020603050405020304" pitchFamily="18" charset="0"/>
              </a:rPr>
              <a:t>in the visual </a:t>
            </a:r>
            <a:r>
              <a:rPr lang="en-US" sz="2000" dirty="0" smtClean="0">
                <a:solidFill>
                  <a:srgbClr val="000000"/>
                </a:solidFill>
                <a:latin typeface="Times New Roman" panose="02020603050405020304" pitchFamily="18" charset="0"/>
              </a:rPr>
              <a:t>cortex, with higher </a:t>
            </a:r>
            <a:r>
              <a:rPr lang="en-US" sz="2000" dirty="0">
                <a:solidFill>
                  <a:srgbClr val="000000"/>
                </a:solidFill>
                <a:latin typeface="Times New Roman" panose="02020603050405020304" pitchFamily="18" charset="0"/>
              </a:rPr>
              <a:t>level features responding to patterns of activation in lower level cells, and propagating activation upwards to still higher level cells.</a:t>
            </a:r>
            <a:endParaRPr lang="en-US" sz="2000" dirty="0"/>
          </a:p>
        </p:txBody>
      </p:sp>
    </p:spTree>
    <p:extLst>
      <p:ext uri="{BB962C8B-B14F-4D97-AF65-F5344CB8AC3E}">
        <p14:creationId xmlns:p14="http://schemas.microsoft.com/office/powerpoint/2010/main" val="197212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9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2038806" y="6418943"/>
            <a:ext cx="5066387" cy="369332"/>
          </a:xfrm>
          <a:prstGeom prst="rect">
            <a:avLst/>
          </a:prstGeom>
        </p:spPr>
        <p:txBody>
          <a:bodyPr wrap="none">
            <a:spAutoFit/>
          </a:bodyPr>
          <a:lstStyle/>
          <a:p>
            <a:r>
              <a:rPr lang="en-US" dirty="0">
                <a:hlinkClick r:id="rId2"/>
              </a:rPr>
              <a:t>Lift: Learned invariant feature </a:t>
            </a:r>
            <a:r>
              <a:rPr lang="en-US" dirty="0" smtClean="0">
                <a:hlinkClick r:id="rId2"/>
              </a:rPr>
              <a:t>transform, ECCV 2016</a:t>
            </a:r>
            <a:endParaRPr lang="en-US" dirty="0"/>
          </a:p>
        </p:txBody>
      </p:sp>
      <p:pic>
        <p:nvPicPr>
          <p:cNvPr id="5" name="Picture 4"/>
          <p:cNvPicPr>
            <a:picLocks noChangeAspect="1"/>
          </p:cNvPicPr>
          <p:nvPr/>
        </p:nvPicPr>
        <p:blipFill>
          <a:blip r:embed="rId3"/>
          <a:stretch>
            <a:fillRect/>
          </a:stretch>
        </p:blipFill>
        <p:spPr>
          <a:xfrm>
            <a:off x="124353" y="469448"/>
            <a:ext cx="8895291" cy="2196190"/>
          </a:xfrm>
          <a:prstGeom prst="rect">
            <a:avLst/>
          </a:prstGeom>
        </p:spPr>
      </p:pic>
      <p:pic>
        <p:nvPicPr>
          <p:cNvPr id="6" name="Picture 5"/>
          <p:cNvPicPr>
            <a:picLocks noChangeAspect="1"/>
          </p:cNvPicPr>
          <p:nvPr/>
        </p:nvPicPr>
        <p:blipFill>
          <a:blip r:embed="rId4"/>
          <a:stretch>
            <a:fillRect/>
          </a:stretch>
        </p:blipFill>
        <p:spPr>
          <a:xfrm>
            <a:off x="386729" y="3039926"/>
            <a:ext cx="8370537" cy="3258027"/>
          </a:xfrm>
          <a:prstGeom prst="rect">
            <a:avLst/>
          </a:prstGeom>
        </p:spPr>
      </p:pic>
    </p:spTree>
    <p:extLst>
      <p:ext uri="{BB962C8B-B14F-4D97-AF65-F5344CB8AC3E}">
        <p14:creationId xmlns:p14="http://schemas.microsoft.com/office/powerpoint/2010/main" val="5180889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28600" y="0"/>
            <a:ext cx="8839200" cy="914400"/>
          </a:xfrm>
        </p:spPr>
        <p:txBody>
          <a:bodyPr>
            <a:noAutofit/>
          </a:bodyPr>
          <a:lstStyle/>
          <a:p>
            <a:r>
              <a:rPr lang="en-US" altLang="en-US" sz="2800" dirty="0"/>
              <a:t>Hubel/Wiesel </a:t>
            </a:r>
            <a:r>
              <a:rPr lang="en-US" altLang="en-US" sz="2800" dirty="0" smtClean="0"/>
              <a:t>Architecture and Multi-layer </a:t>
            </a:r>
            <a:r>
              <a:rPr lang="en-US" altLang="en-US" sz="2800" dirty="0"/>
              <a:t>Neural Network</a:t>
            </a:r>
            <a:endParaRPr lang="en-US" altLang="en-US" sz="2800" dirty="0" smtClean="0"/>
          </a:p>
        </p:txBody>
      </p:sp>
      <p:sp>
        <p:nvSpPr>
          <p:cNvPr id="2" name="Rounded Rectangle 1"/>
          <p:cNvSpPr/>
          <p:nvPr/>
        </p:nvSpPr>
        <p:spPr>
          <a:xfrm>
            <a:off x="76200" y="990600"/>
            <a:ext cx="4402138" cy="5135563"/>
          </a:xfrm>
          <a:prstGeom prst="roundRect">
            <a:avLst/>
          </a:prstGeom>
          <a:noFill/>
          <a:ln w="76200"/>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p>
        </p:txBody>
      </p:sp>
      <p:sp>
        <p:nvSpPr>
          <p:cNvPr id="8" name="Rounded Rectangle 7"/>
          <p:cNvSpPr/>
          <p:nvPr/>
        </p:nvSpPr>
        <p:spPr>
          <a:xfrm>
            <a:off x="4648200" y="969963"/>
            <a:ext cx="4419600" cy="5126037"/>
          </a:xfrm>
          <a:prstGeom prst="roundRect">
            <a:avLst/>
          </a:prstGeom>
          <a:noFill/>
          <a:ln w="76200"/>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p>
        </p:txBody>
      </p:sp>
      <p:sp>
        <p:nvSpPr>
          <p:cNvPr id="15369" name="Rectangle 2"/>
          <p:cNvSpPr>
            <a:spLocks noChangeArrowheads="1"/>
          </p:cNvSpPr>
          <p:nvPr/>
        </p:nvSpPr>
        <p:spPr bwMode="auto">
          <a:xfrm>
            <a:off x="386174" y="4791045"/>
            <a:ext cx="3782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dirty="0" smtClean="0">
                <a:latin typeface="Arial" panose="020B0604020202020204" pitchFamily="34" charset="0"/>
              </a:rPr>
              <a:t>Hubel and </a:t>
            </a:r>
            <a:r>
              <a:rPr lang="en-US" altLang="en-US" sz="2000" dirty="0" err="1" smtClean="0">
                <a:latin typeface="Arial" panose="020B0604020202020204" pitchFamily="34" charset="0"/>
              </a:rPr>
              <a:t>Weisel’s</a:t>
            </a:r>
            <a:r>
              <a:rPr lang="en-US" altLang="en-US" sz="2000" dirty="0" smtClean="0">
                <a:latin typeface="Arial" panose="020B0604020202020204" pitchFamily="34" charset="0"/>
              </a:rPr>
              <a:t> architecture</a:t>
            </a:r>
            <a:endParaRPr lang="en-US" altLang="en-US" sz="2000" dirty="0">
              <a:latin typeface="Arial" panose="020B0604020202020204" pitchFamily="34" charset="0"/>
            </a:endParaRPr>
          </a:p>
        </p:txBody>
      </p:sp>
      <p:sp>
        <p:nvSpPr>
          <p:cNvPr id="15370" name="Rectangle 9"/>
          <p:cNvSpPr>
            <a:spLocks noChangeArrowheads="1"/>
          </p:cNvSpPr>
          <p:nvPr/>
        </p:nvSpPr>
        <p:spPr bwMode="auto">
          <a:xfrm>
            <a:off x="5405632" y="4791045"/>
            <a:ext cx="29033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dirty="0" smtClean="0">
                <a:latin typeface="Arial" panose="020B0604020202020204" pitchFamily="34" charset="0"/>
              </a:rPr>
              <a:t>Multi-layer Neural Network</a:t>
            </a:r>
          </a:p>
          <a:p>
            <a:pPr>
              <a:spcBef>
                <a:spcPct val="0"/>
              </a:spcBef>
              <a:buFontTx/>
              <a:buNone/>
            </a:pPr>
            <a:r>
              <a:rPr lang="en-US" altLang="en-US" sz="1800" dirty="0" smtClean="0">
                <a:latin typeface="Arial" panose="020B0604020202020204" pitchFamily="34" charset="0"/>
              </a:rPr>
              <a:t>   - A </a:t>
            </a:r>
            <a:r>
              <a:rPr lang="en-US" altLang="en-US" sz="1800" i="1" dirty="0" smtClean="0">
                <a:latin typeface="Arial" panose="020B0604020202020204" pitchFamily="34" charset="0"/>
              </a:rPr>
              <a:t>non-linear</a:t>
            </a:r>
            <a:r>
              <a:rPr lang="en-US" altLang="en-US" sz="1800" dirty="0" smtClean="0">
                <a:latin typeface="Arial" panose="020B0604020202020204" pitchFamily="34" charset="0"/>
              </a:rPr>
              <a:t> classifier</a:t>
            </a:r>
            <a:endParaRPr lang="en-US" altLang="en-US" sz="1800" dirty="0">
              <a:latin typeface="Arial" panose="020B0604020202020204" pitchFamily="34" charset="0"/>
            </a:endParaRP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3829050" y="5301343"/>
            <a:ext cx="1485900" cy="1556657"/>
          </a:xfrm>
          <a:prstGeom prst="rect">
            <a:avLst/>
          </a:prstGeom>
        </p:spPr>
      </p:pic>
      <p:pic>
        <p:nvPicPr>
          <p:cNvPr id="7" name="Content Placeholder 6"/>
          <p:cNvPicPr>
            <a:picLocks noGrp="1" noChangeAspect="1"/>
          </p:cNvPicPr>
          <p:nvPr>
            <p:ph idx="1"/>
          </p:nvPr>
        </p:nvPicPr>
        <p:blipFill>
          <a:blip r:embed="rId3" cstate="screen">
            <a:extLst>
              <a:ext uri="{28A0092B-C50C-407E-A947-70E740481C1C}">
                <a14:useLocalDpi xmlns:a14="http://schemas.microsoft.com/office/drawing/2010/main" val="0"/>
              </a:ext>
            </a:extLst>
          </a:blip>
          <a:stretch>
            <a:fillRect/>
          </a:stretch>
        </p:blipFill>
        <p:spPr>
          <a:xfrm>
            <a:off x="152400" y="2110273"/>
            <a:ext cx="4257300" cy="1745764"/>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1936255"/>
            <a:ext cx="4265825" cy="2092820"/>
          </a:xfrm>
          <a:prstGeom prst="rect">
            <a:avLst/>
          </a:prstGeom>
        </p:spPr>
      </p:pic>
    </p:spTree>
    <p:extLst>
      <p:ext uri="{BB962C8B-B14F-4D97-AF65-F5344CB8AC3E}">
        <p14:creationId xmlns:p14="http://schemas.microsoft.com/office/powerpoint/2010/main" val="25794937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dirty="0" smtClean="0"/>
              <a:t>Multi-layer Neural Network</a:t>
            </a:r>
          </a:p>
        </p:txBody>
      </p:sp>
      <mc:AlternateContent xmlns:mc="http://schemas.openxmlformats.org/markup-compatibility/2006">
        <mc:Choice xmlns:a14="http://schemas.microsoft.com/office/drawing/2010/main" Requires="a14">
          <p:sp>
            <p:nvSpPr>
              <p:cNvPr id="18435" name="Content Placeholder 2"/>
              <p:cNvSpPr>
                <a:spLocks noGrp="1"/>
              </p:cNvSpPr>
              <p:nvPr>
                <p:ph idx="1"/>
              </p:nvPr>
            </p:nvSpPr>
            <p:spPr/>
            <p:txBody>
              <a:bodyPr>
                <a:normAutofit lnSpcReduction="10000"/>
              </a:bodyPr>
              <a:lstStyle/>
              <a:p>
                <a:r>
                  <a:rPr lang="en-US" altLang="en-US" dirty="0" smtClean="0"/>
                  <a:t>A non-linear classifier</a:t>
                </a:r>
              </a:p>
              <a:p>
                <a:r>
                  <a:rPr lang="en-US" altLang="en-US" b="1" dirty="0" smtClean="0"/>
                  <a:t>Training: </a:t>
                </a:r>
                <a:r>
                  <a:rPr lang="en-US" altLang="en-US" dirty="0" smtClean="0"/>
                  <a:t>find network weights </a:t>
                </a:r>
                <a:r>
                  <a:rPr lang="en-US" altLang="en-US" b="1" dirty="0" smtClean="0"/>
                  <a:t>w </a:t>
                </a:r>
                <a:r>
                  <a:rPr lang="en-US" altLang="en-US" dirty="0" smtClean="0"/>
                  <a:t>to minimize the error between true training labels </a:t>
                </a:r>
                <a14:m>
                  <m:oMath xmlns:m="http://schemas.openxmlformats.org/officeDocument/2006/math">
                    <m:sSub>
                      <m:sSubPr>
                        <m:ctrlPr>
                          <a:rPr lang="en-US" altLang="en-US" b="0" i="1" dirty="0" smtClean="0">
                            <a:latin typeface="Cambria Math" panose="02040503050406030204" pitchFamily="18" charset="0"/>
                          </a:rPr>
                        </m:ctrlPr>
                      </m:sSubPr>
                      <m:e>
                        <m:r>
                          <a:rPr lang="en-US" altLang="en-US" i="1" dirty="0" smtClean="0">
                            <a:latin typeface="Cambria Math" panose="02040503050406030204" pitchFamily="18" charset="0"/>
                          </a:rPr>
                          <m:t>𝑦</m:t>
                        </m:r>
                      </m:e>
                      <m:sub>
                        <m:r>
                          <a:rPr lang="en-US" altLang="en-US" b="0" i="1" dirty="0" smtClean="0">
                            <a:latin typeface="Cambria Math" panose="02040503050406030204" pitchFamily="18" charset="0"/>
                          </a:rPr>
                          <m:t>𝑖</m:t>
                        </m:r>
                      </m:sub>
                    </m:sSub>
                    <m:r>
                      <a:rPr lang="en-US" altLang="en-US" i="1" dirty="0" smtClean="0">
                        <a:latin typeface="Cambria Math" panose="02040503050406030204" pitchFamily="18" charset="0"/>
                      </a:rPr>
                      <m:t> </m:t>
                    </m:r>
                  </m:oMath>
                </a14:m>
                <a:r>
                  <a:rPr lang="en-US" altLang="en-US" dirty="0" smtClean="0"/>
                  <a:t>and estimated labels </a:t>
                </a:r>
                <a14:m>
                  <m:oMath xmlns:m="http://schemas.openxmlformats.org/officeDocument/2006/math">
                    <m:sSub>
                      <m:sSubPr>
                        <m:ctrlPr>
                          <a:rPr lang="en-US" altLang="en-US" b="1" i="1" dirty="0" smtClean="0">
                            <a:latin typeface="Cambria Math" panose="02040503050406030204" pitchFamily="18" charset="0"/>
                          </a:rPr>
                        </m:ctrlPr>
                      </m:sSubPr>
                      <m:e>
                        <m:r>
                          <a:rPr lang="en-US" altLang="en-US" i="1" dirty="0" smtClean="0">
                            <a:latin typeface="Cambria Math" panose="02040503050406030204" pitchFamily="18" charset="0"/>
                          </a:rPr>
                          <m:t>𝑓</m:t>
                        </m:r>
                      </m:e>
                      <m:sub>
                        <m:r>
                          <a:rPr lang="en-US" altLang="en-US" b="1" i="1" dirty="0" smtClean="0">
                            <a:latin typeface="Cambria Math" panose="02040503050406030204" pitchFamily="18" charset="0"/>
                          </a:rPr>
                          <m:t>𝒘</m:t>
                        </m:r>
                        <m:r>
                          <a:rPr lang="en-US" altLang="en-US" b="1" i="1" dirty="0" smtClean="0">
                            <a:latin typeface="Cambria Math" panose="02040503050406030204" pitchFamily="18" charset="0"/>
                          </a:rPr>
                          <m:t> </m:t>
                        </m:r>
                      </m:sub>
                    </m:sSub>
                    <m:d>
                      <m:dPr>
                        <m:ctrlPr>
                          <a:rPr lang="en-US" altLang="en-US" b="1" i="1" dirty="0" smtClean="0">
                            <a:latin typeface="Cambria Math" panose="02040503050406030204" pitchFamily="18" charset="0"/>
                          </a:rPr>
                        </m:ctrlPr>
                      </m:dPr>
                      <m:e>
                        <m:sSub>
                          <m:sSubPr>
                            <m:ctrlPr>
                              <a:rPr lang="en-US" altLang="en-US" b="1" i="1" dirty="0" smtClean="0">
                                <a:latin typeface="Cambria Math" panose="02040503050406030204" pitchFamily="18" charset="0"/>
                              </a:rPr>
                            </m:ctrlPr>
                          </m:sSubPr>
                          <m:e>
                            <m:r>
                              <a:rPr lang="en-US" altLang="en-US" b="1" i="1" dirty="0" smtClean="0">
                                <a:latin typeface="Cambria Math" panose="02040503050406030204" pitchFamily="18" charset="0"/>
                              </a:rPr>
                              <m:t>𝒙</m:t>
                            </m:r>
                          </m:e>
                          <m:sub>
                            <m:r>
                              <a:rPr lang="en-US" altLang="en-US" b="1" i="1" dirty="0" smtClean="0">
                                <a:latin typeface="Cambria Math" panose="02040503050406030204" pitchFamily="18" charset="0"/>
                              </a:rPr>
                              <m:t>𝒊</m:t>
                            </m:r>
                          </m:sub>
                        </m:sSub>
                      </m:e>
                    </m:d>
                  </m:oMath>
                </a14:m>
                <a:endParaRPr lang="en-US" altLang="en-US" dirty="0" smtClean="0"/>
              </a:p>
              <a:p>
                <a:pPr lvl="1"/>
                <a:endParaRPr lang="en-US" altLang="en-US" dirty="0" smtClean="0"/>
              </a:p>
              <a:p>
                <a:pPr lvl="1"/>
                <a:endParaRPr lang="en-US" altLang="en-US" dirty="0"/>
              </a:p>
              <a:p>
                <a:pPr lvl="1"/>
                <a:endParaRPr lang="en-US" altLang="en-US" dirty="0" smtClean="0"/>
              </a:p>
              <a:p>
                <a:r>
                  <a:rPr lang="en-US" altLang="en-US" dirty="0" smtClean="0"/>
                  <a:t>Minimization can be done by gradient descent provided </a:t>
                </a:r>
                <a14:m>
                  <m:oMath xmlns:m="http://schemas.openxmlformats.org/officeDocument/2006/math">
                    <m:r>
                      <a:rPr lang="en-US" altLang="en-US" i="1" dirty="0" smtClean="0">
                        <a:latin typeface="Cambria Math" panose="02040503050406030204" pitchFamily="18" charset="0"/>
                      </a:rPr>
                      <m:t>𝑓</m:t>
                    </m:r>
                  </m:oMath>
                </a14:m>
                <a:r>
                  <a:rPr lang="en-US" altLang="en-US" i="1" dirty="0" smtClean="0"/>
                  <a:t> </a:t>
                </a:r>
                <a:r>
                  <a:rPr lang="en-US" altLang="en-US" dirty="0" smtClean="0"/>
                  <a:t>is differentiable</a:t>
                </a:r>
              </a:p>
              <a:p>
                <a:r>
                  <a:rPr lang="en-US" altLang="en-US" dirty="0" smtClean="0"/>
                  <a:t>This training method is called </a:t>
                </a:r>
                <a:br>
                  <a:rPr lang="en-US" altLang="en-US" dirty="0" smtClean="0"/>
                </a:br>
                <a:r>
                  <a:rPr lang="en-US" altLang="en-US" b="1" dirty="0" smtClean="0">
                    <a:hlinkClick r:id="rId2"/>
                  </a:rPr>
                  <a:t>back-propagation</a:t>
                </a:r>
                <a:endParaRPr lang="en-US" altLang="en-US" dirty="0" smtClean="0"/>
              </a:p>
            </p:txBody>
          </p:sp>
        </mc:Choice>
        <mc:Fallback>
          <p:sp>
            <p:nvSpPr>
              <p:cNvPr id="18435" name="Content Placeholder 2"/>
              <p:cNvSpPr>
                <a:spLocks noGrp="1" noRot="1" noChangeAspect="1" noMove="1" noResize="1" noEditPoints="1" noAdjustHandles="1" noChangeArrowheads="1" noChangeShapeType="1" noTextEdit="1"/>
              </p:cNvSpPr>
              <p:nvPr>
                <p:ph idx="1"/>
              </p:nvPr>
            </p:nvSpPr>
            <p:spPr>
              <a:blipFill>
                <a:blip r:embed="rId3"/>
                <a:stretch>
                  <a:fillRect l="-1391" t="-2910" r="-1700"/>
                </a:stretch>
              </a:blipFill>
            </p:spPr>
            <p:txBody>
              <a:bodyPr/>
              <a:lstStyle/>
              <a:p>
                <a:r>
                  <a:rPr lang="en-US">
                    <a:noFill/>
                  </a:rPr>
                  <a:t> </a:t>
                </a:r>
              </a:p>
            </p:txBody>
          </p:sp>
        </mc:Fallback>
      </mc:AlternateContent>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8600" y="2971800"/>
            <a:ext cx="3606800" cy="9461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4876800"/>
            <a:ext cx="3489228" cy="1711820"/>
          </a:xfrm>
          <a:prstGeom prst="rect">
            <a:avLst/>
          </a:prstGeom>
        </p:spPr>
      </p:pic>
    </p:spTree>
    <p:extLst>
      <p:ext uri="{BB962C8B-B14F-4D97-AF65-F5344CB8AC3E}">
        <p14:creationId xmlns:p14="http://schemas.microsoft.com/office/powerpoint/2010/main" val="42219587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Convolutional Neural </a:t>
            </a:r>
            <a:r>
              <a:rPr lang="en-US" dirty="0" smtClean="0"/>
              <a:t>Networks</a:t>
            </a:r>
            <a:endParaRPr lang="en-US" dirty="0"/>
          </a:p>
        </p:txBody>
      </p:sp>
      <p:sp>
        <p:nvSpPr>
          <p:cNvPr id="3" name="Content Placeholder 2"/>
          <p:cNvSpPr>
            <a:spLocks noGrp="1"/>
          </p:cNvSpPr>
          <p:nvPr>
            <p:ph idx="1"/>
          </p:nvPr>
        </p:nvSpPr>
        <p:spPr/>
        <p:txBody>
          <a:bodyPr/>
          <a:lstStyle/>
          <a:p>
            <a:r>
              <a:rPr lang="en-US" dirty="0" smtClean="0"/>
              <a:t>Also known as CNN</a:t>
            </a:r>
            <a:r>
              <a:rPr lang="en-US" dirty="0"/>
              <a:t>, </a:t>
            </a:r>
            <a:r>
              <a:rPr lang="en-US" dirty="0" err="1" smtClean="0"/>
              <a:t>ConvNet</a:t>
            </a:r>
            <a:r>
              <a:rPr lang="en-US" dirty="0"/>
              <a:t>, </a:t>
            </a:r>
            <a:r>
              <a:rPr lang="en-US" dirty="0" smtClean="0"/>
              <a:t>DCN</a:t>
            </a:r>
          </a:p>
          <a:p>
            <a:endParaRPr lang="en-US" altLang="en-US" dirty="0" smtClean="0"/>
          </a:p>
          <a:p>
            <a:r>
              <a:rPr lang="en-US" altLang="en-US" dirty="0" smtClean="0"/>
              <a:t>CNN </a:t>
            </a:r>
            <a:r>
              <a:rPr lang="en-US" altLang="en-US" dirty="0"/>
              <a:t>= a multi-layer neural network </a:t>
            </a:r>
            <a:r>
              <a:rPr lang="en-US" altLang="en-US" dirty="0" smtClean="0"/>
              <a:t>with</a:t>
            </a:r>
            <a:endParaRPr lang="en-US" dirty="0"/>
          </a:p>
          <a:p>
            <a:pPr marL="400050" lvl="2" indent="0">
              <a:buNone/>
            </a:pPr>
            <a:r>
              <a:rPr lang="en-US" sz="2800" dirty="0" smtClean="0"/>
              <a:t>1. Local connectivity</a:t>
            </a:r>
            <a:endParaRPr lang="en-US" sz="2800" dirty="0"/>
          </a:p>
          <a:p>
            <a:pPr marL="400050" lvl="2" indent="0">
              <a:buNone/>
            </a:pPr>
            <a:r>
              <a:rPr lang="en-US" sz="2800" dirty="0" smtClean="0"/>
              <a:t>2. Weight sharing</a:t>
            </a:r>
            <a:endParaRPr lang="en-US" sz="2800" dirty="0"/>
          </a:p>
          <a:p>
            <a:pPr marL="742950" lvl="2" indent="-342900"/>
            <a:endParaRPr lang="en-US" sz="2800" dirty="0"/>
          </a:p>
          <a:p>
            <a:endParaRPr lang="en-US" dirty="0" smtClean="0"/>
          </a:p>
          <a:p>
            <a:endParaRPr lang="en-US" dirty="0" smtClean="0"/>
          </a:p>
        </p:txBody>
      </p:sp>
    </p:spTree>
    <p:extLst>
      <p:ext uri="{BB962C8B-B14F-4D97-AF65-F5344CB8AC3E}">
        <p14:creationId xmlns:p14="http://schemas.microsoft.com/office/powerpoint/2010/main" val="327873501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CNN: </a:t>
            </a:r>
            <a:r>
              <a:rPr lang="en-US" dirty="0"/>
              <a:t>Local </a:t>
            </a:r>
            <a:r>
              <a:rPr lang="en-US" dirty="0" smtClean="0"/>
              <a:t>Connectivity</a:t>
            </a:r>
            <a:endParaRPr lang="en-US" dirty="0"/>
          </a:p>
        </p:txBody>
      </p:sp>
      <p:sp>
        <p:nvSpPr>
          <p:cNvPr id="3" name="Content Placeholder 2"/>
          <p:cNvSpPr>
            <a:spLocks noGrp="1"/>
          </p:cNvSpPr>
          <p:nvPr>
            <p:ph idx="1"/>
          </p:nvPr>
        </p:nvSpPr>
        <p:spPr>
          <a:xfrm>
            <a:off x="457200" y="4598564"/>
            <a:ext cx="8229600" cy="2107036"/>
          </a:xfrm>
        </p:spPr>
        <p:txBody>
          <a:bodyPr>
            <a:normAutofit/>
          </a:bodyPr>
          <a:lstStyle/>
          <a:p>
            <a:r>
              <a:rPr lang="en-US" sz="2400" dirty="0" smtClean="0"/>
              <a:t># input units (neurons): 7</a:t>
            </a:r>
          </a:p>
          <a:p>
            <a:r>
              <a:rPr lang="en-US" sz="2400" dirty="0" smtClean="0"/>
              <a:t># hidden units: 3</a:t>
            </a:r>
          </a:p>
          <a:p>
            <a:r>
              <a:rPr lang="en-US" sz="2400" dirty="0" smtClean="0"/>
              <a:t>Number of parameters</a:t>
            </a:r>
          </a:p>
          <a:p>
            <a:pPr lvl="1"/>
            <a:r>
              <a:rPr lang="en-US" sz="2000" dirty="0" smtClean="0"/>
              <a:t>Global connectivity: 3 x 7 = 21</a:t>
            </a:r>
          </a:p>
          <a:p>
            <a:pPr lvl="1"/>
            <a:r>
              <a:rPr lang="en-US" sz="2000" dirty="0" smtClean="0"/>
              <a:t>Local connectivity:   3 x 3 = 9</a:t>
            </a:r>
          </a:p>
          <a:p>
            <a:pPr marL="457200" lvl="1" indent="0">
              <a:buNone/>
            </a:pPr>
            <a:endParaRPr lang="en-US" sz="2000" dirty="0"/>
          </a:p>
        </p:txBody>
      </p:sp>
      <p:sp>
        <p:nvSpPr>
          <p:cNvPr id="4" name="Rectangle 3"/>
          <p:cNvSpPr/>
          <p:nvPr/>
        </p:nvSpPr>
        <p:spPr>
          <a:xfrm>
            <a:off x="3753873" y="3085960"/>
            <a:ext cx="1380506" cy="400110"/>
          </a:xfrm>
          <a:prstGeom prst="rect">
            <a:avLst/>
          </a:prstGeom>
        </p:spPr>
        <p:txBody>
          <a:bodyPr wrap="none">
            <a:spAutoFit/>
          </a:bodyPr>
          <a:lstStyle/>
          <a:p>
            <a:r>
              <a:rPr lang="en-US" sz="2000" dirty="0" smtClean="0"/>
              <a:t>Input </a:t>
            </a:r>
            <a:r>
              <a:rPr lang="en-US" sz="2000" dirty="0"/>
              <a:t>layer</a:t>
            </a:r>
          </a:p>
        </p:txBody>
      </p:sp>
      <p:sp>
        <p:nvSpPr>
          <p:cNvPr id="5" name="Rectangle 4"/>
          <p:cNvSpPr/>
          <p:nvPr/>
        </p:nvSpPr>
        <p:spPr>
          <a:xfrm>
            <a:off x="3629171" y="1503244"/>
            <a:ext cx="1625766" cy="400110"/>
          </a:xfrm>
          <a:prstGeom prst="rect">
            <a:avLst/>
          </a:prstGeom>
        </p:spPr>
        <p:txBody>
          <a:bodyPr wrap="none">
            <a:spAutoFit/>
          </a:bodyPr>
          <a:lstStyle/>
          <a:p>
            <a:r>
              <a:rPr lang="en-US" sz="2000" dirty="0" smtClean="0"/>
              <a:t>Hidden layer</a:t>
            </a:r>
            <a:endParaRPr lang="en-US" sz="2000" dirty="0"/>
          </a:p>
        </p:txBody>
      </p:sp>
      <p:sp>
        <p:nvSpPr>
          <p:cNvPr id="6" name="Oval 5"/>
          <p:cNvSpPr/>
          <p:nvPr/>
        </p:nvSpPr>
        <p:spPr>
          <a:xfrm>
            <a:off x="410191" y="3130613"/>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844300" y="3117951"/>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78409" y="3117951"/>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712518" y="3117951"/>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152120" y="3117951"/>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586229" y="3117951"/>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020338" y="3117951"/>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40860" y="1518569"/>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Oval 13"/>
          <p:cNvSpPr/>
          <p:nvPr/>
        </p:nvSpPr>
        <p:spPr>
          <a:xfrm>
            <a:off x="1712518" y="1518569"/>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Oval 14"/>
          <p:cNvSpPr/>
          <p:nvPr/>
        </p:nvSpPr>
        <p:spPr>
          <a:xfrm>
            <a:off x="2586229" y="1518569"/>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p:cNvSpPr/>
          <p:nvPr/>
        </p:nvSpPr>
        <p:spPr>
          <a:xfrm>
            <a:off x="563147" y="3788292"/>
            <a:ext cx="2834430" cy="461665"/>
          </a:xfrm>
          <a:prstGeom prst="rect">
            <a:avLst/>
          </a:prstGeom>
        </p:spPr>
        <p:txBody>
          <a:bodyPr wrap="none">
            <a:spAutoFit/>
          </a:bodyPr>
          <a:lstStyle/>
          <a:p>
            <a:r>
              <a:rPr lang="en-US" sz="2400" b="1" dirty="0" smtClean="0"/>
              <a:t>Global</a:t>
            </a:r>
            <a:r>
              <a:rPr lang="en-US" sz="2400" dirty="0" smtClean="0"/>
              <a:t> connectivity</a:t>
            </a:r>
            <a:endParaRPr lang="en-US" sz="2400" dirty="0"/>
          </a:p>
        </p:txBody>
      </p:sp>
      <p:sp>
        <p:nvSpPr>
          <p:cNvPr id="17" name="Oval 16"/>
          <p:cNvSpPr/>
          <p:nvPr/>
        </p:nvSpPr>
        <p:spPr>
          <a:xfrm>
            <a:off x="5443962" y="3136862"/>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878071"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312180"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746289"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185891"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620000"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8054109"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874631" y="1524818"/>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Oval 24"/>
          <p:cNvSpPr/>
          <p:nvPr/>
        </p:nvSpPr>
        <p:spPr>
          <a:xfrm>
            <a:off x="6746289" y="1524818"/>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Oval 25"/>
          <p:cNvSpPr/>
          <p:nvPr/>
        </p:nvSpPr>
        <p:spPr>
          <a:xfrm>
            <a:off x="7620000" y="1524818"/>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7" name="Rectangle 26"/>
          <p:cNvSpPr/>
          <p:nvPr/>
        </p:nvSpPr>
        <p:spPr>
          <a:xfrm>
            <a:off x="5596918" y="3785132"/>
            <a:ext cx="2682145" cy="461665"/>
          </a:xfrm>
          <a:prstGeom prst="rect">
            <a:avLst/>
          </a:prstGeom>
        </p:spPr>
        <p:txBody>
          <a:bodyPr wrap="none">
            <a:spAutoFit/>
          </a:bodyPr>
          <a:lstStyle/>
          <a:p>
            <a:r>
              <a:rPr lang="en-US" sz="2400" b="1" dirty="0" smtClean="0"/>
              <a:t>Local</a:t>
            </a:r>
            <a:r>
              <a:rPr lang="en-US" sz="2400" dirty="0" smtClean="0"/>
              <a:t> connectivity</a:t>
            </a:r>
            <a:endParaRPr lang="en-US" sz="2400" dirty="0"/>
          </a:p>
        </p:txBody>
      </p:sp>
      <p:cxnSp>
        <p:nvCxnSpPr>
          <p:cNvPr id="29" name="Straight Arrow Connector 28"/>
          <p:cNvCxnSpPr>
            <a:stCxn id="6" idx="0"/>
            <a:endCxn id="13" idx="4"/>
          </p:cNvCxnSpPr>
          <p:nvPr/>
        </p:nvCxnSpPr>
        <p:spPr>
          <a:xfrm flipV="1">
            <a:off x="563147" y="1824481"/>
            <a:ext cx="430669" cy="1306132"/>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7" idx="0"/>
            <a:endCxn id="13" idx="4"/>
          </p:cNvCxnSpPr>
          <p:nvPr/>
        </p:nvCxnSpPr>
        <p:spPr>
          <a:xfrm flipH="1" flipV="1">
            <a:off x="993816" y="1824481"/>
            <a:ext cx="3440"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1" idx="0"/>
            <a:endCxn id="13" idx="4"/>
          </p:cNvCxnSpPr>
          <p:nvPr/>
        </p:nvCxnSpPr>
        <p:spPr>
          <a:xfrm flipH="1" flipV="1">
            <a:off x="993816" y="1824481"/>
            <a:ext cx="1745369"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8" idx="0"/>
            <a:endCxn id="13" idx="4"/>
          </p:cNvCxnSpPr>
          <p:nvPr/>
        </p:nvCxnSpPr>
        <p:spPr>
          <a:xfrm flipH="1" flipV="1">
            <a:off x="993816" y="1824481"/>
            <a:ext cx="437549"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9" idx="0"/>
            <a:endCxn id="13" idx="4"/>
          </p:cNvCxnSpPr>
          <p:nvPr/>
        </p:nvCxnSpPr>
        <p:spPr>
          <a:xfrm flipH="1" flipV="1">
            <a:off x="993816" y="1824481"/>
            <a:ext cx="871658"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0" idx="0"/>
            <a:endCxn id="13" idx="4"/>
          </p:cNvCxnSpPr>
          <p:nvPr/>
        </p:nvCxnSpPr>
        <p:spPr>
          <a:xfrm flipH="1" flipV="1">
            <a:off x="993816" y="1824481"/>
            <a:ext cx="1311260"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7" idx="0"/>
            <a:endCxn id="14" idx="4"/>
          </p:cNvCxnSpPr>
          <p:nvPr/>
        </p:nvCxnSpPr>
        <p:spPr>
          <a:xfrm flipV="1">
            <a:off x="997256" y="1824481"/>
            <a:ext cx="868218"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8" idx="0"/>
            <a:endCxn id="14" idx="4"/>
          </p:cNvCxnSpPr>
          <p:nvPr/>
        </p:nvCxnSpPr>
        <p:spPr>
          <a:xfrm flipV="1">
            <a:off x="1431365" y="1824481"/>
            <a:ext cx="434109"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2" idx="0"/>
            <a:endCxn id="14" idx="4"/>
          </p:cNvCxnSpPr>
          <p:nvPr/>
        </p:nvCxnSpPr>
        <p:spPr>
          <a:xfrm flipH="1" flipV="1">
            <a:off x="1865474" y="1824481"/>
            <a:ext cx="1307820"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9" idx="0"/>
            <a:endCxn id="14" idx="4"/>
          </p:cNvCxnSpPr>
          <p:nvPr/>
        </p:nvCxnSpPr>
        <p:spPr>
          <a:xfrm flipV="1">
            <a:off x="1865474" y="1824481"/>
            <a:ext cx="0"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10" idx="0"/>
            <a:endCxn id="14" idx="4"/>
          </p:cNvCxnSpPr>
          <p:nvPr/>
        </p:nvCxnSpPr>
        <p:spPr>
          <a:xfrm flipH="1" flipV="1">
            <a:off x="1865474" y="1824481"/>
            <a:ext cx="439602"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11" idx="0"/>
            <a:endCxn id="14" idx="4"/>
          </p:cNvCxnSpPr>
          <p:nvPr/>
        </p:nvCxnSpPr>
        <p:spPr>
          <a:xfrm flipH="1" flipV="1">
            <a:off x="1865474" y="1824481"/>
            <a:ext cx="873711"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a:stCxn id="7" idx="0"/>
            <a:endCxn id="15" idx="4"/>
          </p:cNvCxnSpPr>
          <p:nvPr/>
        </p:nvCxnSpPr>
        <p:spPr>
          <a:xfrm flipV="1">
            <a:off x="997256" y="1824481"/>
            <a:ext cx="1741929"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a:stCxn id="8" idx="0"/>
            <a:endCxn id="15" idx="4"/>
          </p:cNvCxnSpPr>
          <p:nvPr/>
        </p:nvCxnSpPr>
        <p:spPr>
          <a:xfrm flipV="1">
            <a:off x="1431365" y="1824481"/>
            <a:ext cx="1307820"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a:stCxn id="12" idx="0"/>
            <a:endCxn id="15" idx="4"/>
          </p:cNvCxnSpPr>
          <p:nvPr/>
        </p:nvCxnSpPr>
        <p:spPr>
          <a:xfrm flipH="1" flipV="1">
            <a:off x="2739185" y="1824481"/>
            <a:ext cx="434109"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9" idx="0"/>
            <a:endCxn id="15" idx="4"/>
          </p:cNvCxnSpPr>
          <p:nvPr/>
        </p:nvCxnSpPr>
        <p:spPr>
          <a:xfrm flipV="1">
            <a:off x="1865474" y="1824481"/>
            <a:ext cx="873711"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10" idx="0"/>
            <a:endCxn id="15" idx="4"/>
          </p:cNvCxnSpPr>
          <p:nvPr/>
        </p:nvCxnSpPr>
        <p:spPr>
          <a:xfrm flipV="1">
            <a:off x="2305076" y="1824481"/>
            <a:ext cx="434109"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11" idx="0"/>
            <a:endCxn id="15" idx="4"/>
          </p:cNvCxnSpPr>
          <p:nvPr/>
        </p:nvCxnSpPr>
        <p:spPr>
          <a:xfrm flipV="1">
            <a:off x="2739185" y="1824481"/>
            <a:ext cx="0"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6" idx="0"/>
            <a:endCxn id="15" idx="4"/>
          </p:cNvCxnSpPr>
          <p:nvPr/>
        </p:nvCxnSpPr>
        <p:spPr>
          <a:xfrm flipV="1">
            <a:off x="563147" y="1824481"/>
            <a:ext cx="2176038" cy="1306132"/>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6" idx="0"/>
            <a:endCxn id="14" idx="4"/>
          </p:cNvCxnSpPr>
          <p:nvPr/>
        </p:nvCxnSpPr>
        <p:spPr>
          <a:xfrm flipV="1">
            <a:off x="563147" y="1824481"/>
            <a:ext cx="1302327" cy="1306132"/>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12" idx="0"/>
            <a:endCxn id="13" idx="4"/>
          </p:cNvCxnSpPr>
          <p:nvPr/>
        </p:nvCxnSpPr>
        <p:spPr>
          <a:xfrm flipH="1" flipV="1">
            <a:off x="993816" y="1824481"/>
            <a:ext cx="2179478"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17" idx="0"/>
            <a:endCxn id="24" idx="4"/>
          </p:cNvCxnSpPr>
          <p:nvPr/>
        </p:nvCxnSpPr>
        <p:spPr>
          <a:xfrm flipV="1">
            <a:off x="5596918" y="1830730"/>
            <a:ext cx="430669" cy="1306132"/>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18" idx="0"/>
            <a:endCxn id="24" idx="4"/>
          </p:cNvCxnSpPr>
          <p:nvPr/>
        </p:nvCxnSpPr>
        <p:spPr>
          <a:xfrm flipH="1" flipV="1">
            <a:off x="6027587" y="1830730"/>
            <a:ext cx="3440"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19" idx="0"/>
            <a:endCxn id="24" idx="4"/>
          </p:cNvCxnSpPr>
          <p:nvPr/>
        </p:nvCxnSpPr>
        <p:spPr>
          <a:xfrm flipH="1" flipV="1">
            <a:off x="6027587" y="1830730"/>
            <a:ext cx="437549"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19" idx="0"/>
            <a:endCxn id="25" idx="4"/>
          </p:cNvCxnSpPr>
          <p:nvPr/>
        </p:nvCxnSpPr>
        <p:spPr>
          <a:xfrm flipV="1">
            <a:off x="6465136" y="1830730"/>
            <a:ext cx="434109"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20" idx="0"/>
            <a:endCxn id="25" idx="4"/>
          </p:cNvCxnSpPr>
          <p:nvPr/>
        </p:nvCxnSpPr>
        <p:spPr>
          <a:xfrm flipV="1">
            <a:off x="6899245" y="1830730"/>
            <a:ext cx="0"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stCxn id="21" idx="0"/>
            <a:endCxn id="25" idx="4"/>
          </p:cNvCxnSpPr>
          <p:nvPr/>
        </p:nvCxnSpPr>
        <p:spPr>
          <a:xfrm flipH="1" flipV="1">
            <a:off x="6899245" y="1830730"/>
            <a:ext cx="439602"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21" idx="0"/>
            <a:endCxn id="26" idx="4"/>
          </p:cNvCxnSpPr>
          <p:nvPr/>
        </p:nvCxnSpPr>
        <p:spPr>
          <a:xfrm flipV="1">
            <a:off x="7338847" y="1830730"/>
            <a:ext cx="434109"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22" idx="0"/>
            <a:endCxn id="26" idx="4"/>
          </p:cNvCxnSpPr>
          <p:nvPr/>
        </p:nvCxnSpPr>
        <p:spPr>
          <a:xfrm flipV="1">
            <a:off x="7772956" y="1830730"/>
            <a:ext cx="0"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23" idx="0"/>
            <a:endCxn id="26" idx="4"/>
          </p:cNvCxnSpPr>
          <p:nvPr/>
        </p:nvCxnSpPr>
        <p:spPr>
          <a:xfrm flipH="1" flipV="1">
            <a:off x="7772956" y="1830730"/>
            <a:ext cx="434109"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69385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CNN: Weight Sharing</a:t>
            </a:r>
            <a:endParaRPr lang="en-US" dirty="0"/>
          </a:p>
        </p:txBody>
      </p:sp>
      <p:sp>
        <p:nvSpPr>
          <p:cNvPr id="4" name="Rectangle 3"/>
          <p:cNvSpPr/>
          <p:nvPr/>
        </p:nvSpPr>
        <p:spPr>
          <a:xfrm>
            <a:off x="3753873" y="3085960"/>
            <a:ext cx="1380506" cy="400110"/>
          </a:xfrm>
          <a:prstGeom prst="rect">
            <a:avLst/>
          </a:prstGeom>
        </p:spPr>
        <p:txBody>
          <a:bodyPr wrap="none">
            <a:spAutoFit/>
          </a:bodyPr>
          <a:lstStyle/>
          <a:p>
            <a:r>
              <a:rPr lang="en-US" sz="2000" dirty="0" smtClean="0"/>
              <a:t>Input </a:t>
            </a:r>
            <a:r>
              <a:rPr lang="en-US" sz="2000" dirty="0"/>
              <a:t>layer</a:t>
            </a:r>
          </a:p>
        </p:txBody>
      </p:sp>
      <p:sp>
        <p:nvSpPr>
          <p:cNvPr id="5" name="Rectangle 4"/>
          <p:cNvSpPr/>
          <p:nvPr/>
        </p:nvSpPr>
        <p:spPr>
          <a:xfrm>
            <a:off x="3629171" y="1503244"/>
            <a:ext cx="1625766" cy="400110"/>
          </a:xfrm>
          <a:prstGeom prst="rect">
            <a:avLst/>
          </a:prstGeom>
        </p:spPr>
        <p:txBody>
          <a:bodyPr wrap="none">
            <a:spAutoFit/>
          </a:bodyPr>
          <a:lstStyle/>
          <a:p>
            <a:r>
              <a:rPr lang="en-US" sz="2000" dirty="0" smtClean="0"/>
              <a:t>Hidden layer</a:t>
            </a:r>
            <a:endParaRPr lang="en-US" sz="2000" dirty="0"/>
          </a:p>
        </p:txBody>
      </p:sp>
      <p:grpSp>
        <p:nvGrpSpPr>
          <p:cNvPr id="56" name="Group 55"/>
          <p:cNvGrpSpPr/>
          <p:nvPr/>
        </p:nvGrpSpPr>
        <p:grpSpPr>
          <a:xfrm>
            <a:off x="5443962" y="1524818"/>
            <a:ext cx="2916059" cy="1917956"/>
            <a:chOff x="5443962" y="1524818"/>
            <a:chExt cx="2916059" cy="1917956"/>
          </a:xfrm>
        </p:grpSpPr>
        <p:sp>
          <p:nvSpPr>
            <p:cNvPr id="16" name="Oval 15"/>
            <p:cNvSpPr/>
            <p:nvPr/>
          </p:nvSpPr>
          <p:spPr>
            <a:xfrm>
              <a:off x="5443962" y="3136862"/>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878071"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312180"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746289"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185891"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620000"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054109"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874631" y="1524818"/>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Oval 23"/>
            <p:cNvSpPr/>
            <p:nvPr/>
          </p:nvSpPr>
          <p:spPr>
            <a:xfrm>
              <a:off x="6746289" y="1524818"/>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Oval 24"/>
            <p:cNvSpPr/>
            <p:nvPr/>
          </p:nvSpPr>
          <p:spPr>
            <a:xfrm>
              <a:off x="7620000" y="1524818"/>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98" name="Oval 97"/>
          <p:cNvSpPr/>
          <p:nvPr/>
        </p:nvSpPr>
        <p:spPr>
          <a:xfrm>
            <a:off x="398213" y="3128081"/>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832322" y="3115419"/>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Oval 99"/>
          <p:cNvSpPr/>
          <p:nvPr/>
        </p:nvSpPr>
        <p:spPr>
          <a:xfrm>
            <a:off x="1266431" y="3115419"/>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p:cNvSpPr/>
          <p:nvPr/>
        </p:nvSpPr>
        <p:spPr>
          <a:xfrm>
            <a:off x="1700540" y="3115419"/>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2140142" y="3115419"/>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2574251" y="3115419"/>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Oval 103"/>
          <p:cNvSpPr/>
          <p:nvPr/>
        </p:nvSpPr>
        <p:spPr>
          <a:xfrm>
            <a:off x="3008360" y="3115419"/>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p:cNvSpPr/>
          <p:nvPr/>
        </p:nvSpPr>
        <p:spPr>
          <a:xfrm>
            <a:off x="828882" y="1516037"/>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6" name="Oval 105"/>
          <p:cNvSpPr/>
          <p:nvPr/>
        </p:nvSpPr>
        <p:spPr>
          <a:xfrm>
            <a:off x="1700540" y="1516037"/>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7" name="Oval 106"/>
          <p:cNvSpPr/>
          <p:nvPr/>
        </p:nvSpPr>
        <p:spPr>
          <a:xfrm>
            <a:off x="2574251" y="1516037"/>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08" name="Straight Arrow Connector 107"/>
          <p:cNvCxnSpPr>
            <a:stCxn id="98" idx="0"/>
            <a:endCxn id="105" idx="4"/>
          </p:cNvCxnSpPr>
          <p:nvPr/>
        </p:nvCxnSpPr>
        <p:spPr>
          <a:xfrm flipV="1">
            <a:off x="551169" y="1821949"/>
            <a:ext cx="430669" cy="130613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99" idx="0"/>
            <a:endCxn id="105" idx="4"/>
          </p:cNvCxnSpPr>
          <p:nvPr/>
        </p:nvCxnSpPr>
        <p:spPr>
          <a:xfrm flipH="1" flipV="1">
            <a:off x="981838" y="1821949"/>
            <a:ext cx="3440" cy="129347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stCxn id="100" idx="0"/>
            <a:endCxn id="105" idx="4"/>
          </p:cNvCxnSpPr>
          <p:nvPr/>
        </p:nvCxnSpPr>
        <p:spPr>
          <a:xfrm flipH="1" flipV="1">
            <a:off x="981838" y="1821949"/>
            <a:ext cx="437549" cy="1293470"/>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100" idx="0"/>
            <a:endCxn id="106" idx="4"/>
          </p:cNvCxnSpPr>
          <p:nvPr/>
        </p:nvCxnSpPr>
        <p:spPr>
          <a:xfrm flipV="1">
            <a:off x="1419387" y="1821949"/>
            <a:ext cx="434109" cy="129347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a:stCxn id="101" idx="0"/>
            <a:endCxn id="106" idx="4"/>
          </p:cNvCxnSpPr>
          <p:nvPr/>
        </p:nvCxnSpPr>
        <p:spPr>
          <a:xfrm flipV="1">
            <a:off x="1853496" y="1821949"/>
            <a:ext cx="0" cy="1293470"/>
          </a:xfrm>
          <a:prstGeom prst="straightConnector1">
            <a:avLst/>
          </a:prstGeom>
          <a:ln w="127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102" idx="0"/>
            <a:endCxn id="106" idx="4"/>
          </p:cNvCxnSpPr>
          <p:nvPr/>
        </p:nvCxnSpPr>
        <p:spPr>
          <a:xfrm flipH="1" flipV="1">
            <a:off x="1853496" y="1821949"/>
            <a:ext cx="439602" cy="1293470"/>
          </a:xfrm>
          <a:prstGeom prst="straightConnector1">
            <a:avLst/>
          </a:prstGeom>
          <a:ln w="127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102" idx="0"/>
            <a:endCxn id="107" idx="4"/>
          </p:cNvCxnSpPr>
          <p:nvPr/>
        </p:nvCxnSpPr>
        <p:spPr>
          <a:xfrm flipV="1">
            <a:off x="2293098" y="1821949"/>
            <a:ext cx="434109" cy="1293470"/>
          </a:xfrm>
          <a:prstGeom prst="straightConnector1">
            <a:avLst/>
          </a:prstGeom>
          <a:ln w="127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a:stCxn id="103" idx="0"/>
            <a:endCxn id="107" idx="4"/>
          </p:cNvCxnSpPr>
          <p:nvPr/>
        </p:nvCxnSpPr>
        <p:spPr>
          <a:xfrm flipV="1">
            <a:off x="2727207" y="1821949"/>
            <a:ext cx="0" cy="1293470"/>
          </a:xfrm>
          <a:prstGeom prst="straightConnector1">
            <a:avLst/>
          </a:prstGeom>
          <a:ln w="127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a:stCxn id="104" idx="0"/>
            <a:endCxn id="107" idx="4"/>
          </p:cNvCxnSpPr>
          <p:nvPr/>
        </p:nvCxnSpPr>
        <p:spPr>
          <a:xfrm flipH="1" flipV="1">
            <a:off x="2727207" y="1821949"/>
            <a:ext cx="434109" cy="1293470"/>
          </a:xfrm>
          <a:prstGeom prst="straightConnector1">
            <a:avLst/>
          </a:prstGeom>
          <a:ln w="127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8" name="Content Placeholder 2"/>
          <p:cNvSpPr txBox="1">
            <a:spLocks/>
          </p:cNvSpPr>
          <p:nvPr/>
        </p:nvSpPr>
        <p:spPr bwMode="auto">
          <a:xfrm>
            <a:off x="457200" y="4598564"/>
            <a:ext cx="8229600" cy="210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 input units (neurons): 7</a:t>
            </a:r>
          </a:p>
          <a:p>
            <a:r>
              <a:rPr lang="en-US" sz="2400" dirty="0" smtClean="0"/>
              <a:t># hidden units: 3</a:t>
            </a:r>
          </a:p>
          <a:p>
            <a:r>
              <a:rPr lang="en-US" sz="2400" dirty="0" smtClean="0"/>
              <a:t>Number of parameters</a:t>
            </a:r>
          </a:p>
          <a:p>
            <a:pPr lvl="1"/>
            <a:r>
              <a:rPr lang="en-US" sz="2000" dirty="0"/>
              <a:t>Without weight </a:t>
            </a:r>
            <a:r>
              <a:rPr lang="en-US" sz="2000" dirty="0" smtClean="0"/>
              <a:t>sharing: 3 x 3 = 9</a:t>
            </a:r>
          </a:p>
          <a:p>
            <a:pPr lvl="1"/>
            <a:r>
              <a:rPr lang="en-US" sz="2000" dirty="0" smtClean="0"/>
              <a:t>With weight </a:t>
            </a:r>
            <a:r>
              <a:rPr lang="en-US" sz="2000" dirty="0"/>
              <a:t>sharing </a:t>
            </a:r>
            <a:r>
              <a:rPr lang="en-US" sz="2000" dirty="0" smtClean="0"/>
              <a:t>:      3 x 1 = 3</a:t>
            </a:r>
            <a:endParaRPr lang="en-US" sz="2000" dirty="0"/>
          </a:p>
        </p:txBody>
      </p:sp>
      <p:sp>
        <p:nvSpPr>
          <p:cNvPr id="120" name="Rectangle 119"/>
          <p:cNvSpPr/>
          <p:nvPr/>
        </p:nvSpPr>
        <p:spPr>
          <a:xfrm>
            <a:off x="413821" y="2243145"/>
            <a:ext cx="436338" cy="369332"/>
          </a:xfrm>
          <a:prstGeom prst="rect">
            <a:avLst/>
          </a:prstGeom>
        </p:spPr>
        <p:txBody>
          <a:bodyPr wrap="none">
            <a:spAutoFit/>
          </a:bodyPr>
          <a:lstStyle/>
          <a:p>
            <a:r>
              <a:rPr lang="en-US" dirty="0" smtClean="0"/>
              <a:t>w</a:t>
            </a:r>
            <a:r>
              <a:rPr lang="en-US" baseline="-25000" dirty="0" smtClean="0"/>
              <a:t>1</a:t>
            </a:r>
            <a:endParaRPr lang="en-US" baseline="-25000" dirty="0"/>
          </a:p>
        </p:txBody>
      </p:sp>
      <p:sp>
        <p:nvSpPr>
          <p:cNvPr id="121" name="Rectangle 120"/>
          <p:cNvSpPr/>
          <p:nvPr/>
        </p:nvSpPr>
        <p:spPr>
          <a:xfrm>
            <a:off x="772566" y="2569366"/>
            <a:ext cx="436338" cy="369332"/>
          </a:xfrm>
          <a:prstGeom prst="rect">
            <a:avLst/>
          </a:prstGeom>
        </p:spPr>
        <p:txBody>
          <a:bodyPr wrap="none">
            <a:spAutoFit/>
          </a:bodyPr>
          <a:lstStyle/>
          <a:p>
            <a:r>
              <a:rPr lang="en-US" dirty="0" smtClean="0"/>
              <a:t>w</a:t>
            </a:r>
            <a:r>
              <a:rPr lang="en-US" baseline="-25000" dirty="0" smtClean="0"/>
              <a:t>2</a:t>
            </a:r>
            <a:endParaRPr lang="en-US" baseline="-25000" dirty="0"/>
          </a:p>
        </p:txBody>
      </p:sp>
      <p:sp>
        <p:nvSpPr>
          <p:cNvPr id="122" name="Rectangle 121"/>
          <p:cNvSpPr/>
          <p:nvPr/>
        </p:nvSpPr>
        <p:spPr>
          <a:xfrm>
            <a:off x="1033559" y="2243145"/>
            <a:ext cx="436338" cy="369332"/>
          </a:xfrm>
          <a:prstGeom prst="rect">
            <a:avLst/>
          </a:prstGeom>
        </p:spPr>
        <p:txBody>
          <a:bodyPr wrap="none">
            <a:spAutoFit/>
          </a:bodyPr>
          <a:lstStyle/>
          <a:p>
            <a:r>
              <a:rPr lang="en-US" dirty="0" smtClean="0"/>
              <a:t>w</a:t>
            </a:r>
            <a:r>
              <a:rPr lang="en-US" baseline="-25000" dirty="0" smtClean="0"/>
              <a:t>3</a:t>
            </a:r>
            <a:endParaRPr lang="en-US" baseline="-25000" dirty="0"/>
          </a:p>
        </p:txBody>
      </p:sp>
      <p:sp>
        <p:nvSpPr>
          <p:cNvPr id="123" name="Rectangle 122"/>
          <p:cNvSpPr/>
          <p:nvPr/>
        </p:nvSpPr>
        <p:spPr>
          <a:xfrm>
            <a:off x="1388905" y="2573050"/>
            <a:ext cx="436338" cy="369332"/>
          </a:xfrm>
          <a:prstGeom prst="rect">
            <a:avLst/>
          </a:prstGeom>
        </p:spPr>
        <p:txBody>
          <a:bodyPr wrap="none">
            <a:spAutoFit/>
          </a:bodyPr>
          <a:lstStyle/>
          <a:p>
            <a:r>
              <a:rPr lang="en-US" dirty="0" smtClean="0"/>
              <a:t>w</a:t>
            </a:r>
            <a:r>
              <a:rPr lang="en-US" baseline="-25000" dirty="0" smtClean="0"/>
              <a:t>4</a:t>
            </a:r>
            <a:endParaRPr lang="en-US" baseline="-25000" dirty="0"/>
          </a:p>
        </p:txBody>
      </p:sp>
      <p:sp>
        <p:nvSpPr>
          <p:cNvPr id="124" name="Rectangle 123"/>
          <p:cNvSpPr/>
          <p:nvPr/>
        </p:nvSpPr>
        <p:spPr>
          <a:xfrm>
            <a:off x="1653760" y="2284018"/>
            <a:ext cx="436338" cy="369332"/>
          </a:xfrm>
          <a:prstGeom prst="rect">
            <a:avLst/>
          </a:prstGeom>
        </p:spPr>
        <p:txBody>
          <a:bodyPr wrap="none">
            <a:spAutoFit/>
          </a:bodyPr>
          <a:lstStyle/>
          <a:p>
            <a:r>
              <a:rPr lang="en-US" dirty="0" smtClean="0"/>
              <a:t>w</a:t>
            </a:r>
            <a:r>
              <a:rPr lang="en-US" baseline="-25000" dirty="0"/>
              <a:t>5</a:t>
            </a:r>
          </a:p>
        </p:txBody>
      </p:sp>
      <p:sp>
        <p:nvSpPr>
          <p:cNvPr id="125" name="Rectangle 124"/>
          <p:cNvSpPr/>
          <p:nvPr/>
        </p:nvSpPr>
        <p:spPr>
          <a:xfrm>
            <a:off x="2001523" y="2573050"/>
            <a:ext cx="436338" cy="369332"/>
          </a:xfrm>
          <a:prstGeom prst="rect">
            <a:avLst/>
          </a:prstGeom>
        </p:spPr>
        <p:txBody>
          <a:bodyPr wrap="none">
            <a:spAutoFit/>
          </a:bodyPr>
          <a:lstStyle/>
          <a:p>
            <a:r>
              <a:rPr lang="en-US" dirty="0" smtClean="0"/>
              <a:t>w</a:t>
            </a:r>
            <a:r>
              <a:rPr lang="en-US" baseline="-25000" dirty="0" smtClean="0"/>
              <a:t>6</a:t>
            </a:r>
            <a:endParaRPr lang="en-US" baseline="-25000" dirty="0"/>
          </a:p>
        </p:txBody>
      </p:sp>
      <p:sp>
        <p:nvSpPr>
          <p:cNvPr id="126" name="Rectangle 125"/>
          <p:cNvSpPr/>
          <p:nvPr/>
        </p:nvSpPr>
        <p:spPr>
          <a:xfrm>
            <a:off x="2305321" y="2284018"/>
            <a:ext cx="436338" cy="369332"/>
          </a:xfrm>
          <a:prstGeom prst="rect">
            <a:avLst/>
          </a:prstGeom>
        </p:spPr>
        <p:txBody>
          <a:bodyPr wrap="none">
            <a:spAutoFit/>
          </a:bodyPr>
          <a:lstStyle/>
          <a:p>
            <a:r>
              <a:rPr lang="en-US" dirty="0" smtClean="0"/>
              <a:t>w</a:t>
            </a:r>
            <a:r>
              <a:rPr lang="en-US" baseline="-25000" dirty="0" smtClean="0"/>
              <a:t>7</a:t>
            </a:r>
            <a:endParaRPr lang="en-US" baseline="-25000" dirty="0"/>
          </a:p>
        </p:txBody>
      </p:sp>
      <p:sp>
        <p:nvSpPr>
          <p:cNvPr id="127" name="Rectangle 126"/>
          <p:cNvSpPr/>
          <p:nvPr/>
        </p:nvSpPr>
        <p:spPr>
          <a:xfrm>
            <a:off x="2551920" y="2618750"/>
            <a:ext cx="436338" cy="369332"/>
          </a:xfrm>
          <a:prstGeom prst="rect">
            <a:avLst/>
          </a:prstGeom>
        </p:spPr>
        <p:txBody>
          <a:bodyPr wrap="none">
            <a:spAutoFit/>
          </a:bodyPr>
          <a:lstStyle/>
          <a:p>
            <a:r>
              <a:rPr lang="en-US" dirty="0" smtClean="0"/>
              <a:t>w</a:t>
            </a:r>
            <a:r>
              <a:rPr lang="en-US" baseline="-25000" dirty="0" smtClean="0"/>
              <a:t>8</a:t>
            </a:r>
            <a:endParaRPr lang="en-US" baseline="-25000" dirty="0"/>
          </a:p>
        </p:txBody>
      </p:sp>
      <p:sp>
        <p:nvSpPr>
          <p:cNvPr id="128" name="Rectangle 127"/>
          <p:cNvSpPr/>
          <p:nvPr/>
        </p:nvSpPr>
        <p:spPr>
          <a:xfrm>
            <a:off x="2884014" y="2294076"/>
            <a:ext cx="436338" cy="369332"/>
          </a:xfrm>
          <a:prstGeom prst="rect">
            <a:avLst/>
          </a:prstGeom>
        </p:spPr>
        <p:txBody>
          <a:bodyPr wrap="none">
            <a:spAutoFit/>
          </a:bodyPr>
          <a:lstStyle/>
          <a:p>
            <a:r>
              <a:rPr lang="en-US" dirty="0" smtClean="0"/>
              <a:t>w</a:t>
            </a:r>
            <a:r>
              <a:rPr lang="en-US" baseline="-25000" dirty="0" smtClean="0"/>
              <a:t>9</a:t>
            </a:r>
            <a:endParaRPr lang="en-US" baseline="-25000" dirty="0"/>
          </a:p>
        </p:txBody>
      </p:sp>
      <p:sp>
        <p:nvSpPr>
          <p:cNvPr id="129" name="Rectangle 128"/>
          <p:cNvSpPr/>
          <p:nvPr/>
        </p:nvSpPr>
        <p:spPr>
          <a:xfrm>
            <a:off x="220760" y="3789837"/>
            <a:ext cx="3397597" cy="461665"/>
          </a:xfrm>
          <a:prstGeom prst="rect">
            <a:avLst/>
          </a:prstGeom>
        </p:spPr>
        <p:txBody>
          <a:bodyPr wrap="none">
            <a:spAutoFit/>
          </a:bodyPr>
          <a:lstStyle/>
          <a:p>
            <a:r>
              <a:rPr lang="en-US" sz="2400" b="1" dirty="0" smtClean="0"/>
              <a:t>Without</a:t>
            </a:r>
            <a:r>
              <a:rPr lang="en-US" sz="2400" dirty="0" smtClean="0"/>
              <a:t> weight sharing</a:t>
            </a:r>
            <a:endParaRPr lang="en-US" sz="2400" dirty="0"/>
          </a:p>
        </p:txBody>
      </p:sp>
      <p:sp>
        <p:nvSpPr>
          <p:cNvPr id="130" name="Rectangle 129"/>
          <p:cNvSpPr/>
          <p:nvPr/>
        </p:nvSpPr>
        <p:spPr>
          <a:xfrm>
            <a:off x="5671293" y="3794928"/>
            <a:ext cx="2919902" cy="461665"/>
          </a:xfrm>
          <a:prstGeom prst="rect">
            <a:avLst/>
          </a:prstGeom>
        </p:spPr>
        <p:txBody>
          <a:bodyPr wrap="none">
            <a:spAutoFit/>
          </a:bodyPr>
          <a:lstStyle/>
          <a:p>
            <a:r>
              <a:rPr lang="en-US" sz="2400" b="1" dirty="0" smtClean="0"/>
              <a:t>With</a:t>
            </a:r>
            <a:r>
              <a:rPr lang="en-US" sz="2400" dirty="0" smtClean="0"/>
              <a:t> weight </a:t>
            </a:r>
            <a:r>
              <a:rPr lang="en-US" sz="2400" dirty="0"/>
              <a:t>sharing</a:t>
            </a:r>
          </a:p>
        </p:txBody>
      </p:sp>
      <p:cxnSp>
        <p:nvCxnSpPr>
          <p:cNvPr id="131" name="Straight Arrow Connector 130"/>
          <p:cNvCxnSpPr>
            <a:stCxn id="16" idx="0"/>
            <a:endCxn id="23" idx="4"/>
          </p:cNvCxnSpPr>
          <p:nvPr/>
        </p:nvCxnSpPr>
        <p:spPr>
          <a:xfrm flipV="1">
            <a:off x="5596918" y="1830730"/>
            <a:ext cx="430669" cy="130613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stCxn id="17" idx="0"/>
            <a:endCxn id="23" idx="4"/>
          </p:cNvCxnSpPr>
          <p:nvPr/>
        </p:nvCxnSpPr>
        <p:spPr>
          <a:xfrm flipH="1" flipV="1">
            <a:off x="6027587" y="1830730"/>
            <a:ext cx="3440" cy="129347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18" idx="0"/>
            <a:endCxn id="23" idx="4"/>
          </p:cNvCxnSpPr>
          <p:nvPr/>
        </p:nvCxnSpPr>
        <p:spPr>
          <a:xfrm flipH="1" flipV="1">
            <a:off x="6027587" y="1830730"/>
            <a:ext cx="437549" cy="1293470"/>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18" idx="0"/>
            <a:endCxn id="24" idx="4"/>
          </p:cNvCxnSpPr>
          <p:nvPr/>
        </p:nvCxnSpPr>
        <p:spPr>
          <a:xfrm flipV="1">
            <a:off x="6465136" y="1830730"/>
            <a:ext cx="434109" cy="129347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19" idx="0"/>
            <a:endCxn id="24" idx="4"/>
          </p:cNvCxnSpPr>
          <p:nvPr/>
        </p:nvCxnSpPr>
        <p:spPr>
          <a:xfrm flipV="1">
            <a:off x="6899245" y="1830730"/>
            <a:ext cx="0" cy="129347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20" idx="0"/>
            <a:endCxn id="24" idx="4"/>
          </p:cNvCxnSpPr>
          <p:nvPr/>
        </p:nvCxnSpPr>
        <p:spPr>
          <a:xfrm flipH="1" flipV="1">
            <a:off x="6899245" y="1830730"/>
            <a:ext cx="439602" cy="1293470"/>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20" idx="0"/>
            <a:endCxn id="25" idx="4"/>
          </p:cNvCxnSpPr>
          <p:nvPr/>
        </p:nvCxnSpPr>
        <p:spPr>
          <a:xfrm flipV="1">
            <a:off x="7338847" y="1830730"/>
            <a:ext cx="434109" cy="129347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stCxn id="21" idx="0"/>
            <a:endCxn id="25" idx="4"/>
          </p:cNvCxnSpPr>
          <p:nvPr/>
        </p:nvCxnSpPr>
        <p:spPr>
          <a:xfrm flipV="1">
            <a:off x="7772956" y="1830730"/>
            <a:ext cx="0" cy="129347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22" idx="0"/>
            <a:endCxn id="25" idx="4"/>
          </p:cNvCxnSpPr>
          <p:nvPr/>
        </p:nvCxnSpPr>
        <p:spPr>
          <a:xfrm flipH="1" flipV="1">
            <a:off x="7772956" y="1830730"/>
            <a:ext cx="434109" cy="1293470"/>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58" name="Rectangle 157"/>
          <p:cNvSpPr/>
          <p:nvPr/>
        </p:nvSpPr>
        <p:spPr>
          <a:xfrm>
            <a:off x="5474273" y="2249879"/>
            <a:ext cx="436338" cy="369332"/>
          </a:xfrm>
          <a:prstGeom prst="rect">
            <a:avLst/>
          </a:prstGeom>
        </p:spPr>
        <p:txBody>
          <a:bodyPr wrap="none">
            <a:spAutoFit/>
          </a:bodyPr>
          <a:lstStyle/>
          <a:p>
            <a:r>
              <a:rPr lang="en-US" dirty="0" smtClean="0"/>
              <a:t>w</a:t>
            </a:r>
            <a:r>
              <a:rPr lang="en-US" baseline="-25000" dirty="0" smtClean="0"/>
              <a:t>1</a:t>
            </a:r>
            <a:endParaRPr lang="en-US" baseline="-25000" dirty="0"/>
          </a:p>
        </p:txBody>
      </p:sp>
      <p:sp>
        <p:nvSpPr>
          <p:cNvPr id="159" name="Rectangle 158"/>
          <p:cNvSpPr/>
          <p:nvPr/>
        </p:nvSpPr>
        <p:spPr>
          <a:xfrm>
            <a:off x="5833018" y="2576100"/>
            <a:ext cx="436338" cy="369332"/>
          </a:xfrm>
          <a:prstGeom prst="rect">
            <a:avLst/>
          </a:prstGeom>
        </p:spPr>
        <p:txBody>
          <a:bodyPr wrap="none">
            <a:spAutoFit/>
          </a:bodyPr>
          <a:lstStyle/>
          <a:p>
            <a:r>
              <a:rPr lang="en-US" dirty="0" smtClean="0"/>
              <a:t>w</a:t>
            </a:r>
            <a:r>
              <a:rPr lang="en-US" baseline="-25000" dirty="0" smtClean="0"/>
              <a:t>2</a:t>
            </a:r>
            <a:endParaRPr lang="en-US" baseline="-25000" dirty="0"/>
          </a:p>
        </p:txBody>
      </p:sp>
      <p:sp>
        <p:nvSpPr>
          <p:cNvPr id="160" name="Rectangle 159"/>
          <p:cNvSpPr/>
          <p:nvPr/>
        </p:nvSpPr>
        <p:spPr>
          <a:xfrm>
            <a:off x="6094011" y="2249879"/>
            <a:ext cx="436338" cy="369332"/>
          </a:xfrm>
          <a:prstGeom prst="rect">
            <a:avLst/>
          </a:prstGeom>
        </p:spPr>
        <p:txBody>
          <a:bodyPr wrap="none">
            <a:spAutoFit/>
          </a:bodyPr>
          <a:lstStyle/>
          <a:p>
            <a:r>
              <a:rPr lang="en-US" dirty="0" smtClean="0"/>
              <a:t>w</a:t>
            </a:r>
            <a:r>
              <a:rPr lang="en-US" baseline="-25000" dirty="0" smtClean="0"/>
              <a:t>3</a:t>
            </a:r>
            <a:endParaRPr lang="en-US" baseline="-25000" dirty="0"/>
          </a:p>
        </p:txBody>
      </p:sp>
      <p:sp>
        <p:nvSpPr>
          <p:cNvPr id="164" name="Rectangle 163"/>
          <p:cNvSpPr/>
          <p:nvPr/>
        </p:nvSpPr>
        <p:spPr>
          <a:xfrm>
            <a:off x="7281027" y="2296526"/>
            <a:ext cx="436338" cy="369332"/>
          </a:xfrm>
          <a:prstGeom prst="rect">
            <a:avLst/>
          </a:prstGeom>
        </p:spPr>
        <p:txBody>
          <a:bodyPr wrap="none">
            <a:spAutoFit/>
          </a:bodyPr>
          <a:lstStyle/>
          <a:p>
            <a:r>
              <a:rPr lang="en-US" dirty="0" smtClean="0"/>
              <a:t>w</a:t>
            </a:r>
            <a:r>
              <a:rPr lang="en-US" baseline="-25000" dirty="0" smtClean="0"/>
              <a:t>1</a:t>
            </a:r>
            <a:endParaRPr lang="en-US" baseline="-25000" dirty="0"/>
          </a:p>
        </p:txBody>
      </p:sp>
      <p:sp>
        <p:nvSpPr>
          <p:cNvPr id="165" name="Rectangle 164"/>
          <p:cNvSpPr/>
          <p:nvPr/>
        </p:nvSpPr>
        <p:spPr>
          <a:xfrm>
            <a:off x="7639772" y="2622747"/>
            <a:ext cx="436338" cy="369332"/>
          </a:xfrm>
          <a:prstGeom prst="rect">
            <a:avLst/>
          </a:prstGeom>
        </p:spPr>
        <p:txBody>
          <a:bodyPr wrap="none">
            <a:spAutoFit/>
          </a:bodyPr>
          <a:lstStyle/>
          <a:p>
            <a:r>
              <a:rPr lang="en-US" dirty="0" smtClean="0"/>
              <a:t>w</a:t>
            </a:r>
            <a:r>
              <a:rPr lang="en-US" baseline="-25000" dirty="0" smtClean="0"/>
              <a:t>2</a:t>
            </a:r>
            <a:endParaRPr lang="en-US" baseline="-25000" dirty="0"/>
          </a:p>
        </p:txBody>
      </p:sp>
      <p:sp>
        <p:nvSpPr>
          <p:cNvPr id="166" name="Rectangle 165"/>
          <p:cNvSpPr/>
          <p:nvPr/>
        </p:nvSpPr>
        <p:spPr>
          <a:xfrm>
            <a:off x="7900765" y="2296526"/>
            <a:ext cx="436338" cy="369332"/>
          </a:xfrm>
          <a:prstGeom prst="rect">
            <a:avLst/>
          </a:prstGeom>
        </p:spPr>
        <p:txBody>
          <a:bodyPr wrap="none">
            <a:spAutoFit/>
          </a:bodyPr>
          <a:lstStyle/>
          <a:p>
            <a:r>
              <a:rPr lang="en-US" dirty="0" smtClean="0"/>
              <a:t>w</a:t>
            </a:r>
            <a:r>
              <a:rPr lang="en-US" baseline="-25000" dirty="0" smtClean="0"/>
              <a:t>3</a:t>
            </a:r>
            <a:endParaRPr lang="en-US" baseline="-25000" dirty="0"/>
          </a:p>
        </p:txBody>
      </p:sp>
      <p:sp>
        <p:nvSpPr>
          <p:cNvPr id="167" name="Rectangle 166"/>
          <p:cNvSpPr/>
          <p:nvPr/>
        </p:nvSpPr>
        <p:spPr>
          <a:xfrm>
            <a:off x="6394431" y="2624240"/>
            <a:ext cx="436338" cy="369332"/>
          </a:xfrm>
          <a:prstGeom prst="rect">
            <a:avLst/>
          </a:prstGeom>
        </p:spPr>
        <p:txBody>
          <a:bodyPr wrap="none">
            <a:spAutoFit/>
          </a:bodyPr>
          <a:lstStyle/>
          <a:p>
            <a:r>
              <a:rPr lang="en-US" dirty="0" smtClean="0"/>
              <a:t>w</a:t>
            </a:r>
            <a:r>
              <a:rPr lang="en-US" baseline="-25000" dirty="0" smtClean="0"/>
              <a:t>1</a:t>
            </a:r>
            <a:endParaRPr lang="en-US" baseline="-25000" dirty="0"/>
          </a:p>
        </p:txBody>
      </p:sp>
      <p:sp>
        <p:nvSpPr>
          <p:cNvPr id="168" name="Rectangle 167"/>
          <p:cNvSpPr/>
          <p:nvPr/>
        </p:nvSpPr>
        <p:spPr>
          <a:xfrm>
            <a:off x="6700025" y="2299943"/>
            <a:ext cx="436338" cy="369332"/>
          </a:xfrm>
          <a:prstGeom prst="rect">
            <a:avLst/>
          </a:prstGeom>
        </p:spPr>
        <p:txBody>
          <a:bodyPr wrap="none">
            <a:spAutoFit/>
          </a:bodyPr>
          <a:lstStyle/>
          <a:p>
            <a:r>
              <a:rPr lang="en-US" dirty="0" smtClean="0"/>
              <a:t>w</a:t>
            </a:r>
            <a:r>
              <a:rPr lang="en-US" baseline="-25000" dirty="0" smtClean="0"/>
              <a:t>2</a:t>
            </a:r>
            <a:endParaRPr lang="en-US" baseline="-25000" dirty="0"/>
          </a:p>
        </p:txBody>
      </p:sp>
      <p:sp>
        <p:nvSpPr>
          <p:cNvPr id="169" name="Rectangle 168"/>
          <p:cNvSpPr/>
          <p:nvPr/>
        </p:nvSpPr>
        <p:spPr>
          <a:xfrm>
            <a:off x="7026549" y="2617188"/>
            <a:ext cx="436338" cy="369332"/>
          </a:xfrm>
          <a:prstGeom prst="rect">
            <a:avLst/>
          </a:prstGeom>
        </p:spPr>
        <p:txBody>
          <a:bodyPr wrap="none">
            <a:spAutoFit/>
          </a:bodyPr>
          <a:lstStyle/>
          <a:p>
            <a:r>
              <a:rPr lang="en-US" dirty="0" smtClean="0"/>
              <a:t>w</a:t>
            </a:r>
            <a:r>
              <a:rPr lang="en-US" baseline="-25000" dirty="0" smtClean="0"/>
              <a:t>3</a:t>
            </a:r>
            <a:endParaRPr lang="en-US" baseline="-25000" dirty="0"/>
          </a:p>
        </p:txBody>
      </p:sp>
    </p:spTree>
    <p:extLst>
      <p:ext uri="{BB962C8B-B14F-4D97-AF65-F5344CB8AC3E}">
        <p14:creationId xmlns:p14="http://schemas.microsoft.com/office/powerpoint/2010/main" val="40355505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CNN with multiple input channels</a:t>
            </a:r>
          </a:p>
        </p:txBody>
      </p:sp>
      <p:sp>
        <p:nvSpPr>
          <p:cNvPr id="4" name="Rectangle 3"/>
          <p:cNvSpPr/>
          <p:nvPr/>
        </p:nvSpPr>
        <p:spPr>
          <a:xfrm>
            <a:off x="3581428" y="3066886"/>
            <a:ext cx="1380506" cy="400110"/>
          </a:xfrm>
          <a:prstGeom prst="rect">
            <a:avLst/>
          </a:prstGeom>
        </p:spPr>
        <p:txBody>
          <a:bodyPr wrap="none">
            <a:spAutoFit/>
          </a:bodyPr>
          <a:lstStyle/>
          <a:p>
            <a:r>
              <a:rPr lang="en-US" sz="2000" dirty="0" smtClean="0"/>
              <a:t>Input </a:t>
            </a:r>
            <a:r>
              <a:rPr lang="en-US" sz="2000" dirty="0"/>
              <a:t>layer</a:t>
            </a:r>
          </a:p>
        </p:txBody>
      </p:sp>
      <p:sp>
        <p:nvSpPr>
          <p:cNvPr id="5" name="Rectangle 4"/>
          <p:cNvSpPr/>
          <p:nvPr/>
        </p:nvSpPr>
        <p:spPr>
          <a:xfrm>
            <a:off x="3458798" y="1473648"/>
            <a:ext cx="1625766" cy="400110"/>
          </a:xfrm>
          <a:prstGeom prst="rect">
            <a:avLst/>
          </a:prstGeom>
        </p:spPr>
        <p:txBody>
          <a:bodyPr wrap="none">
            <a:spAutoFit/>
          </a:bodyPr>
          <a:lstStyle/>
          <a:p>
            <a:r>
              <a:rPr lang="en-US" sz="2000" dirty="0" smtClean="0"/>
              <a:t>Hidden layer</a:t>
            </a:r>
            <a:endParaRPr lang="en-US" sz="2000" dirty="0"/>
          </a:p>
        </p:txBody>
      </p:sp>
      <p:sp>
        <p:nvSpPr>
          <p:cNvPr id="129" name="Rectangle 128"/>
          <p:cNvSpPr/>
          <p:nvPr/>
        </p:nvSpPr>
        <p:spPr>
          <a:xfrm>
            <a:off x="153721" y="4164689"/>
            <a:ext cx="3025187" cy="461665"/>
          </a:xfrm>
          <a:prstGeom prst="rect">
            <a:avLst/>
          </a:prstGeom>
        </p:spPr>
        <p:txBody>
          <a:bodyPr wrap="none">
            <a:spAutoFit/>
          </a:bodyPr>
          <a:lstStyle/>
          <a:p>
            <a:r>
              <a:rPr lang="en-US" sz="2400" b="1" dirty="0" smtClean="0"/>
              <a:t>Single</a:t>
            </a:r>
            <a:r>
              <a:rPr lang="en-US" sz="2400" dirty="0" smtClean="0"/>
              <a:t> input channel</a:t>
            </a:r>
          </a:p>
        </p:txBody>
      </p:sp>
      <p:sp>
        <p:nvSpPr>
          <p:cNvPr id="130" name="Rectangle 129"/>
          <p:cNvSpPr/>
          <p:nvPr/>
        </p:nvSpPr>
        <p:spPr>
          <a:xfrm>
            <a:off x="5185736" y="4164689"/>
            <a:ext cx="3417923" cy="461665"/>
          </a:xfrm>
          <a:prstGeom prst="rect">
            <a:avLst/>
          </a:prstGeom>
        </p:spPr>
        <p:txBody>
          <a:bodyPr wrap="none">
            <a:spAutoFit/>
          </a:bodyPr>
          <a:lstStyle/>
          <a:p>
            <a:r>
              <a:rPr lang="en-US" sz="2400" b="1" dirty="0" smtClean="0"/>
              <a:t>Multiple</a:t>
            </a:r>
            <a:r>
              <a:rPr lang="en-US" sz="2400" dirty="0" smtClean="0"/>
              <a:t> input channels</a:t>
            </a:r>
            <a:endParaRPr lang="en-US" sz="2400" dirty="0"/>
          </a:p>
        </p:txBody>
      </p:sp>
      <p:grpSp>
        <p:nvGrpSpPr>
          <p:cNvPr id="56" name="Group 55"/>
          <p:cNvGrpSpPr/>
          <p:nvPr/>
        </p:nvGrpSpPr>
        <p:grpSpPr>
          <a:xfrm>
            <a:off x="5302049" y="1518487"/>
            <a:ext cx="3686671" cy="2541036"/>
            <a:chOff x="4673350" y="1524818"/>
            <a:chExt cx="3686671" cy="2541036"/>
          </a:xfrm>
        </p:grpSpPr>
        <p:sp>
          <p:nvSpPr>
            <p:cNvPr id="16" name="Oval 15"/>
            <p:cNvSpPr/>
            <p:nvPr/>
          </p:nvSpPr>
          <p:spPr>
            <a:xfrm>
              <a:off x="5443962" y="3136862"/>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878071"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6312180"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746289"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185891"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620000"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054109"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874631" y="1524818"/>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Oval 23"/>
            <p:cNvSpPr/>
            <p:nvPr/>
          </p:nvSpPr>
          <p:spPr>
            <a:xfrm>
              <a:off x="6746289" y="1524818"/>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Oval 24"/>
            <p:cNvSpPr/>
            <p:nvPr/>
          </p:nvSpPr>
          <p:spPr>
            <a:xfrm>
              <a:off x="7620000" y="1524818"/>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7" name="Oval 146"/>
            <p:cNvSpPr/>
            <p:nvPr/>
          </p:nvSpPr>
          <p:spPr>
            <a:xfrm>
              <a:off x="4673350" y="3759942"/>
              <a:ext cx="305912" cy="3059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8" name="Oval 147"/>
            <p:cNvSpPr/>
            <p:nvPr/>
          </p:nvSpPr>
          <p:spPr>
            <a:xfrm>
              <a:off x="5107459" y="3747280"/>
              <a:ext cx="305912" cy="3059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9" name="Oval 148"/>
            <p:cNvSpPr/>
            <p:nvPr/>
          </p:nvSpPr>
          <p:spPr>
            <a:xfrm>
              <a:off x="5541568" y="3747280"/>
              <a:ext cx="305912" cy="3059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0" name="Oval 149"/>
            <p:cNvSpPr/>
            <p:nvPr/>
          </p:nvSpPr>
          <p:spPr>
            <a:xfrm>
              <a:off x="5975677" y="3747280"/>
              <a:ext cx="305912" cy="3059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1" name="Oval 150"/>
            <p:cNvSpPr/>
            <p:nvPr/>
          </p:nvSpPr>
          <p:spPr>
            <a:xfrm>
              <a:off x="6415279" y="3747280"/>
              <a:ext cx="305912" cy="3059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2" name="Oval 151"/>
            <p:cNvSpPr/>
            <p:nvPr/>
          </p:nvSpPr>
          <p:spPr>
            <a:xfrm>
              <a:off x="6849388" y="3747280"/>
              <a:ext cx="305912" cy="3059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53" name="Oval 152"/>
            <p:cNvSpPr/>
            <p:nvPr/>
          </p:nvSpPr>
          <p:spPr>
            <a:xfrm>
              <a:off x="7283497" y="3747280"/>
              <a:ext cx="305912" cy="305912"/>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cxnSp>
        <p:nvCxnSpPr>
          <p:cNvPr id="131" name="Straight Arrow Connector 130"/>
          <p:cNvCxnSpPr>
            <a:stCxn id="16" idx="0"/>
            <a:endCxn id="23" idx="4"/>
          </p:cNvCxnSpPr>
          <p:nvPr/>
        </p:nvCxnSpPr>
        <p:spPr>
          <a:xfrm flipV="1">
            <a:off x="6225617" y="1824399"/>
            <a:ext cx="430669" cy="130613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stCxn id="17" idx="0"/>
            <a:endCxn id="23" idx="4"/>
          </p:cNvCxnSpPr>
          <p:nvPr/>
        </p:nvCxnSpPr>
        <p:spPr>
          <a:xfrm flipH="1" flipV="1">
            <a:off x="6656286" y="1824399"/>
            <a:ext cx="3440" cy="129347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18" idx="0"/>
            <a:endCxn id="23" idx="4"/>
          </p:cNvCxnSpPr>
          <p:nvPr/>
        </p:nvCxnSpPr>
        <p:spPr>
          <a:xfrm flipH="1" flipV="1">
            <a:off x="6656286" y="1824399"/>
            <a:ext cx="437549" cy="1293470"/>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a:stCxn id="18" idx="0"/>
            <a:endCxn id="24" idx="4"/>
          </p:cNvCxnSpPr>
          <p:nvPr/>
        </p:nvCxnSpPr>
        <p:spPr>
          <a:xfrm flipV="1">
            <a:off x="7093835" y="1824399"/>
            <a:ext cx="434109" cy="129347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stCxn id="19" idx="0"/>
            <a:endCxn id="24" idx="4"/>
          </p:cNvCxnSpPr>
          <p:nvPr/>
        </p:nvCxnSpPr>
        <p:spPr>
          <a:xfrm flipV="1">
            <a:off x="7527944" y="1824399"/>
            <a:ext cx="0" cy="129347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20" idx="0"/>
            <a:endCxn id="24" idx="4"/>
          </p:cNvCxnSpPr>
          <p:nvPr/>
        </p:nvCxnSpPr>
        <p:spPr>
          <a:xfrm flipH="1" flipV="1">
            <a:off x="7527944" y="1824399"/>
            <a:ext cx="439602" cy="1293470"/>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20" idx="0"/>
            <a:endCxn id="25" idx="4"/>
          </p:cNvCxnSpPr>
          <p:nvPr/>
        </p:nvCxnSpPr>
        <p:spPr>
          <a:xfrm flipV="1">
            <a:off x="7967546" y="1824399"/>
            <a:ext cx="434109" cy="129347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a:stCxn id="21" idx="0"/>
            <a:endCxn id="25" idx="4"/>
          </p:cNvCxnSpPr>
          <p:nvPr/>
        </p:nvCxnSpPr>
        <p:spPr>
          <a:xfrm flipV="1">
            <a:off x="8401655" y="1824399"/>
            <a:ext cx="0" cy="129347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a:stCxn id="22" idx="0"/>
            <a:endCxn id="25" idx="4"/>
          </p:cNvCxnSpPr>
          <p:nvPr/>
        </p:nvCxnSpPr>
        <p:spPr>
          <a:xfrm flipH="1" flipV="1">
            <a:off x="8401655" y="1824399"/>
            <a:ext cx="434109" cy="1293470"/>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stCxn id="147" idx="0"/>
            <a:endCxn id="23" idx="4"/>
          </p:cNvCxnSpPr>
          <p:nvPr/>
        </p:nvCxnSpPr>
        <p:spPr>
          <a:xfrm flipV="1">
            <a:off x="5455005" y="1824399"/>
            <a:ext cx="1201281" cy="1929212"/>
          </a:xfrm>
          <a:prstGeom prst="straightConnector1">
            <a:avLst/>
          </a:prstGeom>
          <a:ln w="12700">
            <a:solidFill>
              <a:srgbClr val="E36243"/>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148" idx="0"/>
            <a:endCxn id="23" idx="4"/>
          </p:cNvCxnSpPr>
          <p:nvPr/>
        </p:nvCxnSpPr>
        <p:spPr>
          <a:xfrm flipV="1">
            <a:off x="5889114" y="1824399"/>
            <a:ext cx="767172" cy="1916550"/>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p:cNvCxnSpPr>
            <a:stCxn id="149" idx="0"/>
            <a:endCxn id="23" idx="4"/>
          </p:cNvCxnSpPr>
          <p:nvPr/>
        </p:nvCxnSpPr>
        <p:spPr>
          <a:xfrm flipV="1">
            <a:off x="6323223" y="1824399"/>
            <a:ext cx="333063" cy="191655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78" name="Group 77"/>
          <p:cNvGrpSpPr/>
          <p:nvPr/>
        </p:nvGrpSpPr>
        <p:grpSpPr>
          <a:xfrm>
            <a:off x="111101" y="1567846"/>
            <a:ext cx="2916059" cy="1917956"/>
            <a:chOff x="5443962" y="1524818"/>
            <a:chExt cx="2916059" cy="1917956"/>
          </a:xfrm>
        </p:grpSpPr>
        <p:sp>
          <p:nvSpPr>
            <p:cNvPr id="97" name="Oval 96"/>
            <p:cNvSpPr/>
            <p:nvPr/>
          </p:nvSpPr>
          <p:spPr>
            <a:xfrm>
              <a:off x="5443962" y="3136862"/>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5878071"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6312180"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6746289"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7185891"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7620000"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8054109"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5874631" y="1524818"/>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5" name="Oval 144"/>
            <p:cNvSpPr/>
            <p:nvPr/>
          </p:nvSpPr>
          <p:spPr>
            <a:xfrm>
              <a:off x="6746289" y="1524818"/>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6" name="Oval 145"/>
            <p:cNvSpPr/>
            <p:nvPr/>
          </p:nvSpPr>
          <p:spPr>
            <a:xfrm>
              <a:off x="7620000" y="1524818"/>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cxnSp>
        <p:nvCxnSpPr>
          <p:cNvPr id="79" name="Straight Arrow Connector 78"/>
          <p:cNvCxnSpPr>
            <a:stCxn id="97" idx="0"/>
            <a:endCxn id="144" idx="4"/>
          </p:cNvCxnSpPr>
          <p:nvPr/>
        </p:nvCxnSpPr>
        <p:spPr>
          <a:xfrm flipV="1">
            <a:off x="264057" y="1873758"/>
            <a:ext cx="430669" cy="130613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117" idx="0"/>
            <a:endCxn id="144" idx="4"/>
          </p:cNvCxnSpPr>
          <p:nvPr/>
        </p:nvCxnSpPr>
        <p:spPr>
          <a:xfrm flipH="1" flipV="1">
            <a:off x="694726" y="1873758"/>
            <a:ext cx="3440" cy="129347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19" idx="0"/>
            <a:endCxn id="144" idx="4"/>
          </p:cNvCxnSpPr>
          <p:nvPr/>
        </p:nvCxnSpPr>
        <p:spPr>
          <a:xfrm flipH="1" flipV="1">
            <a:off x="694726" y="1873758"/>
            <a:ext cx="437549" cy="1293470"/>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119" idx="0"/>
            <a:endCxn id="145" idx="4"/>
          </p:cNvCxnSpPr>
          <p:nvPr/>
        </p:nvCxnSpPr>
        <p:spPr>
          <a:xfrm flipV="1">
            <a:off x="1132275" y="1873758"/>
            <a:ext cx="434109" cy="129347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140" idx="0"/>
            <a:endCxn id="145" idx="4"/>
          </p:cNvCxnSpPr>
          <p:nvPr/>
        </p:nvCxnSpPr>
        <p:spPr>
          <a:xfrm flipV="1">
            <a:off x="1566384" y="1873758"/>
            <a:ext cx="0" cy="129347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41" idx="0"/>
            <a:endCxn id="145" idx="4"/>
          </p:cNvCxnSpPr>
          <p:nvPr/>
        </p:nvCxnSpPr>
        <p:spPr>
          <a:xfrm flipH="1" flipV="1">
            <a:off x="1566384" y="1873758"/>
            <a:ext cx="439602" cy="1293470"/>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141" idx="0"/>
            <a:endCxn id="146" idx="4"/>
          </p:cNvCxnSpPr>
          <p:nvPr/>
        </p:nvCxnSpPr>
        <p:spPr>
          <a:xfrm flipV="1">
            <a:off x="2005986" y="1873758"/>
            <a:ext cx="434109" cy="129347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142" idx="0"/>
            <a:endCxn id="146" idx="4"/>
          </p:cNvCxnSpPr>
          <p:nvPr/>
        </p:nvCxnSpPr>
        <p:spPr>
          <a:xfrm flipV="1">
            <a:off x="2440095" y="1873758"/>
            <a:ext cx="0" cy="129347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143" idx="0"/>
            <a:endCxn id="146" idx="4"/>
          </p:cNvCxnSpPr>
          <p:nvPr/>
        </p:nvCxnSpPr>
        <p:spPr>
          <a:xfrm flipH="1" flipV="1">
            <a:off x="2440095" y="1873758"/>
            <a:ext cx="434109" cy="1293470"/>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flipV="1">
            <a:off x="1203586" y="4939184"/>
            <a:ext cx="430669" cy="13061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flipH="1" flipV="1">
            <a:off x="1634255" y="4939184"/>
            <a:ext cx="3440" cy="129347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flipH="1" flipV="1">
            <a:off x="1634255" y="4939184"/>
            <a:ext cx="437549" cy="129347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p:cNvCxnSpPr>
            <a:stCxn id="149" idx="0"/>
            <a:endCxn id="24" idx="4"/>
          </p:cNvCxnSpPr>
          <p:nvPr/>
        </p:nvCxnSpPr>
        <p:spPr>
          <a:xfrm flipV="1">
            <a:off x="6323223" y="1824399"/>
            <a:ext cx="1204721" cy="1916550"/>
          </a:xfrm>
          <a:prstGeom prst="straightConnector1">
            <a:avLst/>
          </a:prstGeom>
          <a:ln w="12700">
            <a:solidFill>
              <a:srgbClr val="E36243"/>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0" idx="0"/>
            <a:endCxn id="24" idx="4"/>
          </p:cNvCxnSpPr>
          <p:nvPr/>
        </p:nvCxnSpPr>
        <p:spPr>
          <a:xfrm flipV="1">
            <a:off x="6757332" y="1824399"/>
            <a:ext cx="770612" cy="1916550"/>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a:stCxn id="151" idx="0"/>
            <a:endCxn id="24" idx="4"/>
          </p:cNvCxnSpPr>
          <p:nvPr/>
        </p:nvCxnSpPr>
        <p:spPr>
          <a:xfrm flipV="1">
            <a:off x="7196934" y="1824399"/>
            <a:ext cx="331010" cy="191655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a:stCxn id="151" idx="0"/>
            <a:endCxn id="25" idx="4"/>
          </p:cNvCxnSpPr>
          <p:nvPr/>
        </p:nvCxnSpPr>
        <p:spPr>
          <a:xfrm flipV="1">
            <a:off x="7196934" y="1824399"/>
            <a:ext cx="1204721" cy="1916550"/>
          </a:xfrm>
          <a:prstGeom prst="straightConnector1">
            <a:avLst/>
          </a:prstGeom>
          <a:ln w="12700">
            <a:solidFill>
              <a:srgbClr val="E36243"/>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52" idx="0"/>
            <a:endCxn id="25" idx="4"/>
          </p:cNvCxnSpPr>
          <p:nvPr/>
        </p:nvCxnSpPr>
        <p:spPr>
          <a:xfrm flipV="1">
            <a:off x="7631043" y="1824399"/>
            <a:ext cx="770612" cy="1916550"/>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a:stCxn id="153" idx="0"/>
            <a:endCxn id="25" idx="4"/>
          </p:cNvCxnSpPr>
          <p:nvPr/>
        </p:nvCxnSpPr>
        <p:spPr>
          <a:xfrm flipV="1">
            <a:off x="8065152" y="1824399"/>
            <a:ext cx="336503" cy="1916550"/>
          </a:xfrm>
          <a:prstGeom prst="straightConnector1">
            <a:avLst/>
          </a:prstGeom>
          <a:ln w="127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6" name="Rectangle 175"/>
          <p:cNvSpPr/>
          <p:nvPr/>
        </p:nvSpPr>
        <p:spPr>
          <a:xfrm>
            <a:off x="4234292" y="3719627"/>
            <a:ext cx="1117614" cy="338554"/>
          </a:xfrm>
          <a:prstGeom prst="rect">
            <a:avLst/>
          </a:prstGeom>
        </p:spPr>
        <p:txBody>
          <a:bodyPr wrap="none">
            <a:spAutoFit/>
          </a:bodyPr>
          <a:lstStyle/>
          <a:p>
            <a:r>
              <a:rPr lang="en-US" sz="1600" dirty="0" smtClean="0"/>
              <a:t>Channel 2</a:t>
            </a:r>
            <a:endParaRPr lang="en-US" sz="1600" dirty="0"/>
          </a:p>
        </p:txBody>
      </p:sp>
      <p:sp>
        <p:nvSpPr>
          <p:cNvPr id="181" name="Rectangle 180"/>
          <p:cNvSpPr/>
          <p:nvPr/>
        </p:nvSpPr>
        <p:spPr>
          <a:xfrm>
            <a:off x="5013483" y="3089390"/>
            <a:ext cx="1117614" cy="338554"/>
          </a:xfrm>
          <a:prstGeom prst="rect">
            <a:avLst/>
          </a:prstGeom>
        </p:spPr>
        <p:txBody>
          <a:bodyPr wrap="none">
            <a:spAutoFit/>
          </a:bodyPr>
          <a:lstStyle/>
          <a:p>
            <a:r>
              <a:rPr lang="en-US" sz="1600" dirty="0" smtClean="0"/>
              <a:t>Channel 1</a:t>
            </a:r>
            <a:endParaRPr lang="en-US" sz="1600" dirty="0"/>
          </a:p>
        </p:txBody>
      </p:sp>
      <p:sp>
        <p:nvSpPr>
          <p:cNvPr id="182" name="Rectangle 181"/>
          <p:cNvSpPr/>
          <p:nvPr/>
        </p:nvSpPr>
        <p:spPr>
          <a:xfrm>
            <a:off x="718235" y="6262002"/>
            <a:ext cx="1696298" cy="400110"/>
          </a:xfrm>
          <a:prstGeom prst="rect">
            <a:avLst/>
          </a:prstGeom>
        </p:spPr>
        <p:txBody>
          <a:bodyPr wrap="none">
            <a:spAutoFit/>
          </a:bodyPr>
          <a:lstStyle/>
          <a:p>
            <a:r>
              <a:rPr lang="en-US" sz="2000" dirty="0" smtClean="0"/>
              <a:t>Filter weights</a:t>
            </a:r>
            <a:endParaRPr lang="en-US" sz="2000" dirty="0"/>
          </a:p>
        </p:txBody>
      </p:sp>
      <p:cxnSp>
        <p:nvCxnSpPr>
          <p:cNvPr id="183" name="Straight Arrow Connector 182"/>
          <p:cNvCxnSpPr/>
          <p:nvPr/>
        </p:nvCxnSpPr>
        <p:spPr>
          <a:xfrm flipV="1">
            <a:off x="6784320" y="4766693"/>
            <a:ext cx="430669" cy="13061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Straight Arrow Connector 183"/>
          <p:cNvCxnSpPr/>
          <p:nvPr/>
        </p:nvCxnSpPr>
        <p:spPr>
          <a:xfrm flipH="1" flipV="1">
            <a:off x="7214989" y="4766693"/>
            <a:ext cx="3440" cy="129347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H="1" flipV="1">
            <a:off x="7214989" y="4766693"/>
            <a:ext cx="437549" cy="129347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flipV="1">
            <a:off x="6072661" y="4766693"/>
            <a:ext cx="1142772" cy="1495309"/>
          </a:xfrm>
          <a:prstGeom prst="straightConnector1">
            <a:avLst/>
          </a:prstGeom>
          <a:ln w="57150">
            <a:solidFill>
              <a:srgbClr val="E36243"/>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V="1">
            <a:off x="6476179" y="4766693"/>
            <a:ext cx="739254" cy="149530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a:stCxn id="201" idx="0"/>
          </p:cNvCxnSpPr>
          <p:nvPr/>
        </p:nvCxnSpPr>
        <p:spPr>
          <a:xfrm flipV="1">
            <a:off x="6999654" y="4766693"/>
            <a:ext cx="215779" cy="1495309"/>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1" name="Rectangle 200"/>
          <p:cNvSpPr/>
          <p:nvPr/>
        </p:nvSpPr>
        <p:spPr>
          <a:xfrm>
            <a:off x="6151505" y="6262002"/>
            <a:ext cx="1696298" cy="400110"/>
          </a:xfrm>
          <a:prstGeom prst="rect">
            <a:avLst/>
          </a:prstGeom>
        </p:spPr>
        <p:txBody>
          <a:bodyPr wrap="none">
            <a:spAutoFit/>
          </a:bodyPr>
          <a:lstStyle/>
          <a:p>
            <a:r>
              <a:rPr lang="en-US" sz="2000" dirty="0" smtClean="0"/>
              <a:t>Filter weights</a:t>
            </a:r>
            <a:endParaRPr lang="en-US" sz="2000" dirty="0"/>
          </a:p>
        </p:txBody>
      </p:sp>
    </p:spTree>
    <p:extLst>
      <p:ext uri="{BB962C8B-B14F-4D97-AF65-F5344CB8AC3E}">
        <p14:creationId xmlns:p14="http://schemas.microsoft.com/office/powerpoint/2010/main" val="28195075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CNN with multiple output maps</a:t>
            </a:r>
          </a:p>
        </p:txBody>
      </p:sp>
      <p:sp>
        <p:nvSpPr>
          <p:cNvPr id="4" name="Rectangle 3"/>
          <p:cNvSpPr/>
          <p:nvPr/>
        </p:nvSpPr>
        <p:spPr>
          <a:xfrm>
            <a:off x="3120966" y="3064701"/>
            <a:ext cx="1380506" cy="400110"/>
          </a:xfrm>
          <a:prstGeom prst="rect">
            <a:avLst/>
          </a:prstGeom>
        </p:spPr>
        <p:txBody>
          <a:bodyPr wrap="none">
            <a:spAutoFit/>
          </a:bodyPr>
          <a:lstStyle/>
          <a:p>
            <a:r>
              <a:rPr lang="en-US" sz="2000" dirty="0" smtClean="0"/>
              <a:t>Input </a:t>
            </a:r>
            <a:r>
              <a:rPr lang="en-US" sz="2000" dirty="0"/>
              <a:t>layer</a:t>
            </a:r>
          </a:p>
        </p:txBody>
      </p:sp>
      <p:sp>
        <p:nvSpPr>
          <p:cNvPr id="5" name="Rectangle 4"/>
          <p:cNvSpPr/>
          <p:nvPr/>
        </p:nvSpPr>
        <p:spPr>
          <a:xfrm>
            <a:off x="2998336" y="1520747"/>
            <a:ext cx="1625766" cy="400110"/>
          </a:xfrm>
          <a:prstGeom prst="rect">
            <a:avLst/>
          </a:prstGeom>
        </p:spPr>
        <p:txBody>
          <a:bodyPr wrap="none">
            <a:spAutoFit/>
          </a:bodyPr>
          <a:lstStyle/>
          <a:p>
            <a:r>
              <a:rPr lang="en-US" sz="2000" dirty="0" smtClean="0"/>
              <a:t>Hidden layer</a:t>
            </a:r>
            <a:endParaRPr lang="en-US" sz="2000" dirty="0"/>
          </a:p>
        </p:txBody>
      </p:sp>
      <p:sp>
        <p:nvSpPr>
          <p:cNvPr id="129" name="Rectangle 128"/>
          <p:cNvSpPr/>
          <p:nvPr/>
        </p:nvSpPr>
        <p:spPr>
          <a:xfrm>
            <a:off x="295322" y="4157100"/>
            <a:ext cx="2731838" cy="461665"/>
          </a:xfrm>
          <a:prstGeom prst="rect">
            <a:avLst/>
          </a:prstGeom>
        </p:spPr>
        <p:txBody>
          <a:bodyPr wrap="none">
            <a:spAutoFit/>
          </a:bodyPr>
          <a:lstStyle/>
          <a:p>
            <a:r>
              <a:rPr lang="en-US" sz="2400" b="1" dirty="0" smtClean="0"/>
              <a:t>Single</a:t>
            </a:r>
            <a:r>
              <a:rPr lang="en-US" sz="2400" dirty="0" smtClean="0"/>
              <a:t> output map</a:t>
            </a:r>
          </a:p>
        </p:txBody>
      </p:sp>
      <p:sp>
        <p:nvSpPr>
          <p:cNvPr id="130" name="Rectangle 129"/>
          <p:cNvSpPr/>
          <p:nvPr/>
        </p:nvSpPr>
        <p:spPr>
          <a:xfrm>
            <a:off x="5277362" y="4155536"/>
            <a:ext cx="3124573" cy="461665"/>
          </a:xfrm>
          <a:prstGeom prst="rect">
            <a:avLst/>
          </a:prstGeom>
        </p:spPr>
        <p:txBody>
          <a:bodyPr wrap="none">
            <a:spAutoFit/>
          </a:bodyPr>
          <a:lstStyle/>
          <a:p>
            <a:r>
              <a:rPr lang="en-US" sz="2400" b="1" dirty="0" smtClean="0"/>
              <a:t>Multiple</a:t>
            </a:r>
            <a:r>
              <a:rPr lang="en-US" sz="2400" dirty="0" smtClean="0"/>
              <a:t> </a:t>
            </a:r>
            <a:r>
              <a:rPr lang="en-US" sz="2400" dirty="0"/>
              <a:t>output </a:t>
            </a:r>
            <a:r>
              <a:rPr lang="en-US" sz="2400" dirty="0" smtClean="0"/>
              <a:t>maps</a:t>
            </a:r>
            <a:endParaRPr lang="en-US" sz="2400" dirty="0"/>
          </a:p>
        </p:txBody>
      </p:sp>
      <p:grpSp>
        <p:nvGrpSpPr>
          <p:cNvPr id="78" name="Group 77"/>
          <p:cNvGrpSpPr/>
          <p:nvPr/>
        </p:nvGrpSpPr>
        <p:grpSpPr>
          <a:xfrm>
            <a:off x="111101" y="1567846"/>
            <a:ext cx="2916059" cy="1917956"/>
            <a:chOff x="5443962" y="1524818"/>
            <a:chExt cx="2916059" cy="1917956"/>
          </a:xfrm>
        </p:grpSpPr>
        <p:sp>
          <p:nvSpPr>
            <p:cNvPr id="97" name="Oval 96"/>
            <p:cNvSpPr/>
            <p:nvPr/>
          </p:nvSpPr>
          <p:spPr>
            <a:xfrm>
              <a:off x="5443962" y="3136862"/>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p:cNvSpPr/>
            <p:nvPr/>
          </p:nvSpPr>
          <p:spPr>
            <a:xfrm>
              <a:off x="5878071"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6312180"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a:off x="6746289"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a:off x="7185891"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a:off x="7620000"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8054109"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5874631" y="1524818"/>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5" name="Oval 144"/>
            <p:cNvSpPr/>
            <p:nvPr/>
          </p:nvSpPr>
          <p:spPr>
            <a:xfrm>
              <a:off x="6746289" y="1524818"/>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6" name="Oval 145"/>
            <p:cNvSpPr/>
            <p:nvPr/>
          </p:nvSpPr>
          <p:spPr>
            <a:xfrm>
              <a:off x="7620000" y="1524818"/>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cxnSp>
        <p:nvCxnSpPr>
          <p:cNvPr id="79" name="Straight Arrow Connector 78"/>
          <p:cNvCxnSpPr>
            <a:stCxn id="97" idx="0"/>
            <a:endCxn id="144" idx="4"/>
          </p:cNvCxnSpPr>
          <p:nvPr/>
        </p:nvCxnSpPr>
        <p:spPr>
          <a:xfrm flipV="1">
            <a:off x="264057" y="1873758"/>
            <a:ext cx="430669" cy="130613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117" idx="0"/>
            <a:endCxn id="144" idx="4"/>
          </p:cNvCxnSpPr>
          <p:nvPr/>
        </p:nvCxnSpPr>
        <p:spPr>
          <a:xfrm flipH="1" flipV="1">
            <a:off x="694726" y="1873758"/>
            <a:ext cx="3440" cy="129347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119" idx="0"/>
            <a:endCxn id="144" idx="4"/>
          </p:cNvCxnSpPr>
          <p:nvPr/>
        </p:nvCxnSpPr>
        <p:spPr>
          <a:xfrm flipH="1" flipV="1">
            <a:off x="694726" y="1873758"/>
            <a:ext cx="437549" cy="1293470"/>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119" idx="0"/>
            <a:endCxn id="145" idx="4"/>
          </p:cNvCxnSpPr>
          <p:nvPr/>
        </p:nvCxnSpPr>
        <p:spPr>
          <a:xfrm flipV="1">
            <a:off x="1132275" y="1873758"/>
            <a:ext cx="434109" cy="129347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140" idx="0"/>
            <a:endCxn id="145" idx="4"/>
          </p:cNvCxnSpPr>
          <p:nvPr/>
        </p:nvCxnSpPr>
        <p:spPr>
          <a:xfrm flipV="1">
            <a:off x="1566384" y="1873758"/>
            <a:ext cx="0" cy="129347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141" idx="0"/>
            <a:endCxn id="145" idx="4"/>
          </p:cNvCxnSpPr>
          <p:nvPr/>
        </p:nvCxnSpPr>
        <p:spPr>
          <a:xfrm flipH="1" flipV="1">
            <a:off x="1566384" y="1873758"/>
            <a:ext cx="439602" cy="1293470"/>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a:stCxn id="141" idx="0"/>
            <a:endCxn id="146" idx="4"/>
          </p:cNvCxnSpPr>
          <p:nvPr/>
        </p:nvCxnSpPr>
        <p:spPr>
          <a:xfrm flipV="1">
            <a:off x="2005986" y="1873758"/>
            <a:ext cx="434109" cy="129347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142" idx="0"/>
            <a:endCxn id="146" idx="4"/>
          </p:cNvCxnSpPr>
          <p:nvPr/>
        </p:nvCxnSpPr>
        <p:spPr>
          <a:xfrm flipV="1">
            <a:off x="2440095" y="1873758"/>
            <a:ext cx="0" cy="129347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143" idx="0"/>
            <a:endCxn id="146" idx="4"/>
          </p:cNvCxnSpPr>
          <p:nvPr/>
        </p:nvCxnSpPr>
        <p:spPr>
          <a:xfrm flipH="1" flipV="1">
            <a:off x="2440095" y="1873758"/>
            <a:ext cx="434109" cy="1293470"/>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86" name="Straight Arrow Connector 185"/>
          <p:cNvCxnSpPr/>
          <p:nvPr/>
        </p:nvCxnSpPr>
        <p:spPr>
          <a:xfrm flipV="1">
            <a:off x="6886973" y="4939184"/>
            <a:ext cx="428227" cy="1252942"/>
          </a:xfrm>
          <a:prstGeom prst="straightConnector1">
            <a:avLst/>
          </a:prstGeom>
          <a:ln w="5715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V="1">
            <a:off x="7290491" y="4939184"/>
            <a:ext cx="34031" cy="1252942"/>
          </a:xfrm>
          <a:prstGeom prst="straightConnector1">
            <a:avLst/>
          </a:prstGeom>
          <a:ln w="57150">
            <a:solidFill>
              <a:srgbClr val="0B0B0B"/>
            </a:solidFill>
            <a:tailEnd type="triangle"/>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flipH="1" flipV="1">
            <a:off x="7324522" y="4939184"/>
            <a:ext cx="489445" cy="1252942"/>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01" name="Rectangle 200"/>
          <p:cNvSpPr/>
          <p:nvPr/>
        </p:nvSpPr>
        <p:spPr>
          <a:xfrm>
            <a:off x="5732112" y="6262002"/>
            <a:ext cx="1696298" cy="400110"/>
          </a:xfrm>
          <a:prstGeom prst="rect">
            <a:avLst/>
          </a:prstGeom>
        </p:spPr>
        <p:txBody>
          <a:bodyPr wrap="none">
            <a:spAutoFit/>
          </a:bodyPr>
          <a:lstStyle/>
          <a:p>
            <a:r>
              <a:rPr lang="en-US" sz="2000" dirty="0" smtClean="0"/>
              <a:t>Filter weights</a:t>
            </a:r>
            <a:endParaRPr lang="en-US" sz="2000" dirty="0"/>
          </a:p>
        </p:txBody>
      </p:sp>
      <p:grpSp>
        <p:nvGrpSpPr>
          <p:cNvPr id="76" name="Group 75"/>
          <p:cNvGrpSpPr/>
          <p:nvPr/>
        </p:nvGrpSpPr>
        <p:grpSpPr>
          <a:xfrm>
            <a:off x="4888838" y="1580744"/>
            <a:ext cx="3819009" cy="1917956"/>
            <a:chOff x="4541012" y="1524818"/>
            <a:chExt cx="3819009" cy="1917956"/>
          </a:xfrm>
        </p:grpSpPr>
        <p:sp>
          <p:nvSpPr>
            <p:cNvPr id="77" name="Oval 76"/>
            <p:cNvSpPr/>
            <p:nvPr/>
          </p:nvSpPr>
          <p:spPr>
            <a:xfrm>
              <a:off x="5443962" y="3136862"/>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5878071"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6312180"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746289"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7185891"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7620000"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8054109" y="3124200"/>
              <a:ext cx="305912" cy="3059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5874631" y="1524818"/>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5" name="Oval 94"/>
            <p:cNvSpPr/>
            <p:nvPr/>
          </p:nvSpPr>
          <p:spPr>
            <a:xfrm>
              <a:off x="6746289" y="1524818"/>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6" name="Oval 95"/>
            <p:cNvSpPr/>
            <p:nvPr/>
          </p:nvSpPr>
          <p:spPr>
            <a:xfrm>
              <a:off x="7620000" y="1524818"/>
              <a:ext cx="305912" cy="3059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7" name="Oval 106"/>
            <p:cNvSpPr/>
            <p:nvPr/>
          </p:nvSpPr>
          <p:spPr>
            <a:xfrm>
              <a:off x="4541012" y="1978322"/>
              <a:ext cx="305912" cy="3059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8" name="Oval 107"/>
            <p:cNvSpPr/>
            <p:nvPr/>
          </p:nvSpPr>
          <p:spPr>
            <a:xfrm>
              <a:off x="5412670" y="1978322"/>
              <a:ext cx="305912" cy="3059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9" name="Oval 108"/>
            <p:cNvSpPr/>
            <p:nvPr/>
          </p:nvSpPr>
          <p:spPr>
            <a:xfrm>
              <a:off x="6286381" y="1978322"/>
              <a:ext cx="305912" cy="30591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cxnSp>
        <p:nvCxnSpPr>
          <p:cNvPr id="98" name="Straight Arrow Connector 97"/>
          <p:cNvCxnSpPr>
            <a:stCxn id="77" idx="0"/>
            <a:endCxn id="94" idx="4"/>
          </p:cNvCxnSpPr>
          <p:nvPr/>
        </p:nvCxnSpPr>
        <p:spPr>
          <a:xfrm flipV="1">
            <a:off x="5944744" y="1886656"/>
            <a:ext cx="430669" cy="130613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88" idx="0"/>
            <a:endCxn id="94" idx="4"/>
          </p:cNvCxnSpPr>
          <p:nvPr/>
        </p:nvCxnSpPr>
        <p:spPr>
          <a:xfrm flipH="1" flipV="1">
            <a:off x="6375413" y="1886656"/>
            <a:ext cx="3440" cy="129347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89" idx="0"/>
            <a:endCxn id="94" idx="4"/>
          </p:cNvCxnSpPr>
          <p:nvPr/>
        </p:nvCxnSpPr>
        <p:spPr>
          <a:xfrm flipH="1" flipV="1">
            <a:off x="6375413" y="1886656"/>
            <a:ext cx="437549" cy="1293470"/>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89" idx="0"/>
            <a:endCxn id="95" idx="4"/>
          </p:cNvCxnSpPr>
          <p:nvPr/>
        </p:nvCxnSpPr>
        <p:spPr>
          <a:xfrm flipV="1">
            <a:off x="6812962" y="1886656"/>
            <a:ext cx="434109" cy="129347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stCxn id="90" idx="0"/>
            <a:endCxn id="95" idx="4"/>
          </p:cNvCxnSpPr>
          <p:nvPr/>
        </p:nvCxnSpPr>
        <p:spPr>
          <a:xfrm flipV="1">
            <a:off x="7247071" y="1886656"/>
            <a:ext cx="0" cy="129347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stCxn id="91" idx="0"/>
            <a:endCxn id="95" idx="4"/>
          </p:cNvCxnSpPr>
          <p:nvPr/>
        </p:nvCxnSpPr>
        <p:spPr>
          <a:xfrm flipH="1" flipV="1">
            <a:off x="7247071" y="1886656"/>
            <a:ext cx="439602" cy="1293470"/>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91" idx="0"/>
            <a:endCxn id="96" idx="4"/>
          </p:cNvCxnSpPr>
          <p:nvPr/>
        </p:nvCxnSpPr>
        <p:spPr>
          <a:xfrm flipV="1">
            <a:off x="7686673" y="1886656"/>
            <a:ext cx="434109" cy="129347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stCxn id="92" idx="0"/>
            <a:endCxn id="96" idx="4"/>
          </p:cNvCxnSpPr>
          <p:nvPr/>
        </p:nvCxnSpPr>
        <p:spPr>
          <a:xfrm flipV="1">
            <a:off x="8120782" y="1886656"/>
            <a:ext cx="0" cy="129347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a:stCxn id="93" idx="0"/>
            <a:endCxn id="96" idx="4"/>
          </p:cNvCxnSpPr>
          <p:nvPr/>
        </p:nvCxnSpPr>
        <p:spPr>
          <a:xfrm flipH="1" flipV="1">
            <a:off x="8120782" y="1886656"/>
            <a:ext cx="434109" cy="1293470"/>
          </a:xfrm>
          <a:prstGeom prst="straightConnector1">
            <a:avLst/>
          </a:prstGeom>
          <a:ln w="1270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a:stCxn id="77" idx="0"/>
            <a:endCxn id="107" idx="4"/>
          </p:cNvCxnSpPr>
          <p:nvPr/>
        </p:nvCxnSpPr>
        <p:spPr>
          <a:xfrm flipH="1" flipV="1">
            <a:off x="5041794" y="2340160"/>
            <a:ext cx="902950" cy="852628"/>
          </a:xfrm>
          <a:prstGeom prst="straightConnector1">
            <a:avLst/>
          </a:prstGeom>
          <a:ln w="1270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stCxn id="88" idx="0"/>
            <a:endCxn id="107" idx="4"/>
          </p:cNvCxnSpPr>
          <p:nvPr/>
        </p:nvCxnSpPr>
        <p:spPr>
          <a:xfrm flipH="1" flipV="1">
            <a:off x="5041794" y="2340160"/>
            <a:ext cx="1337059" cy="839966"/>
          </a:xfrm>
          <a:prstGeom prst="straightConnector1">
            <a:avLst/>
          </a:prstGeom>
          <a:ln w="12700">
            <a:solidFill>
              <a:srgbClr val="0B0B0B"/>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stCxn id="89" idx="0"/>
            <a:endCxn id="107" idx="4"/>
          </p:cNvCxnSpPr>
          <p:nvPr/>
        </p:nvCxnSpPr>
        <p:spPr>
          <a:xfrm flipH="1" flipV="1">
            <a:off x="5041794" y="2340160"/>
            <a:ext cx="1771168" cy="839966"/>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a:stCxn id="89" idx="0"/>
            <a:endCxn id="108" idx="4"/>
          </p:cNvCxnSpPr>
          <p:nvPr/>
        </p:nvCxnSpPr>
        <p:spPr>
          <a:xfrm flipH="1" flipV="1">
            <a:off x="5913452" y="2340160"/>
            <a:ext cx="899510" cy="839966"/>
          </a:xfrm>
          <a:prstGeom prst="straightConnector1">
            <a:avLst/>
          </a:prstGeom>
          <a:ln w="1270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a:stCxn id="90" idx="0"/>
            <a:endCxn id="108" idx="4"/>
          </p:cNvCxnSpPr>
          <p:nvPr/>
        </p:nvCxnSpPr>
        <p:spPr>
          <a:xfrm flipH="1" flipV="1">
            <a:off x="5913452" y="2340160"/>
            <a:ext cx="1333619" cy="839966"/>
          </a:xfrm>
          <a:prstGeom prst="straightConnector1">
            <a:avLst/>
          </a:prstGeom>
          <a:ln w="12700">
            <a:solidFill>
              <a:srgbClr val="0B0B0B"/>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a:stCxn id="91" idx="0"/>
            <a:endCxn id="108" idx="4"/>
          </p:cNvCxnSpPr>
          <p:nvPr/>
        </p:nvCxnSpPr>
        <p:spPr>
          <a:xfrm flipH="1" flipV="1">
            <a:off x="5913452" y="2340160"/>
            <a:ext cx="1773221" cy="839966"/>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a:stCxn id="91" idx="0"/>
            <a:endCxn id="109" idx="4"/>
          </p:cNvCxnSpPr>
          <p:nvPr/>
        </p:nvCxnSpPr>
        <p:spPr>
          <a:xfrm flipH="1" flipV="1">
            <a:off x="6787163" y="2340160"/>
            <a:ext cx="899510" cy="839966"/>
          </a:xfrm>
          <a:prstGeom prst="straightConnector1">
            <a:avLst/>
          </a:prstGeom>
          <a:ln w="12700">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a:stCxn id="92" idx="0"/>
            <a:endCxn id="109" idx="4"/>
          </p:cNvCxnSpPr>
          <p:nvPr/>
        </p:nvCxnSpPr>
        <p:spPr>
          <a:xfrm flipH="1" flipV="1">
            <a:off x="6787163" y="2340160"/>
            <a:ext cx="1333619" cy="839966"/>
          </a:xfrm>
          <a:prstGeom prst="straightConnector1">
            <a:avLst/>
          </a:prstGeom>
          <a:ln w="12700">
            <a:solidFill>
              <a:srgbClr val="0B0B0B"/>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a:stCxn id="93" idx="0"/>
            <a:endCxn id="109" idx="4"/>
          </p:cNvCxnSpPr>
          <p:nvPr/>
        </p:nvCxnSpPr>
        <p:spPr>
          <a:xfrm flipH="1" flipV="1">
            <a:off x="6787163" y="2340160"/>
            <a:ext cx="1767728" cy="839966"/>
          </a:xfrm>
          <a:prstGeom prst="straightConnector1">
            <a:avLst/>
          </a:prstGeom>
          <a:ln w="127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5419296" y="1549034"/>
            <a:ext cx="825867" cy="369332"/>
          </a:xfrm>
          <a:prstGeom prst="rect">
            <a:avLst/>
          </a:prstGeom>
        </p:spPr>
        <p:txBody>
          <a:bodyPr wrap="none">
            <a:spAutoFit/>
          </a:bodyPr>
          <a:lstStyle/>
          <a:p>
            <a:r>
              <a:rPr lang="en-US" dirty="0" smtClean="0"/>
              <a:t>Map 1</a:t>
            </a:r>
            <a:endParaRPr lang="en-US" dirty="0"/>
          </a:p>
        </p:txBody>
      </p:sp>
      <p:sp>
        <p:nvSpPr>
          <p:cNvPr id="166" name="Rectangle 165"/>
          <p:cNvSpPr/>
          <p:nvPr/>
        </p:nvSpPr>
        <p:spPr>
          <a:xfrm>
            <a:off x="4109681" y="1989669"/>
            <a:ext cx="825867" cy="369332"/>
          </a:xfrm>
          <a:prstGeom prst="rect">
            <a:avLst/>
          </a:prstGeom>
        </p:spPr>
        <p:txBody>
          <a:bodyPr wrap="none">
            <a:spAutoFit/>
          </a:bodyPr>
          <a:lstStyle/>
          <a:p>
            <a:r>
              <a:rPr lang="en-US" dirty="0" smtClean="0"/>
              <a:t>Map 2</a:t>
            </a:r>
            <a:endParaRPr lang="en-US" dirty="0"/>
          </a:p>
        </p:txBody>
      </p:sp>
      <p:cxnSp>
        <p:nvCxnSpPr>
          <p:cNvPr id="167" name="Straight Arrow Connector 166"/>
          <p:cNvCxnSpPr/>
          <p:nvPr/>
        </p:nvCxnSpPr>
        <p:spPr>
          <a:xfrm flipV="1">
            <a:off x="5565480" y="4888985"/>
            <a:ext cx="430669" cy="13061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flipH="1" flipV="1">
            <a:off x="5996149" y="4888985"/>
            <a:ext cx="3440" cy="129347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p:cNvCxnSpPr/>
          <p:nvPr/>
        </p:nvCxnSpPr>
        <p:spPr>
          <a:xfrm flipH="1" flipV="1">
            <a:off x="5996149" y="4888985"/>
            <a:ext cx="437549" cy="129347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74" name="Rectangle 173"/>
          <p:cNvSpPr/>
          <p:nvPr/>
        </p:nvSpPr>
        <p:spPr>
          <a:xfrm>
            <a:off x="4674656" y="5565655"/>
            <a:ext cx="968535" cy="400110"/>
          </a:xfrm>
          <a:prstGeom prst="rect">
            <a:avLst/>
          </a:prstGeom>
        </p:spPr>
        <p:txBody>
          <a:bodyPr wrap="none">
            <a:spAutoFit/>
          </a:bodyPr>
          <a:lstStyle/>
          <a:p>
            <a:r>
              <a:rPr lang="en-US" sz="2000" dirty="0" smtClean="0"/>
              <a:t>Filter 1</a:t>
            </a:r>
            <a:endParaRPr lang="en-US" sz="2000" dirty="0"/>
          </a:p>
        </p:txBody>
      </p:sp>
      <p:sp>
        <p:nvSpPr>
          <p:cNvPr id="175" name="Rectangle 174"/>
          <p:cNvSpPr/>
          <p:nvPr/>
        </p:nvSpPr>
        <p:spPr>
          <a:xfrm>
            <a:off x="7728040" y="5565655"/>
            <a:ext cx="968535" cy="400110"/>
          </a:xfrm>
          <a:prstGeom prst="rect">
            <a:avLst/>
          </a:prstGeom>
        </p:spPr>
        <p:txBody>
          <a:bodyPr wrap="none">
            <a:spAutoFit/>
          </a:bodyPr>
          <a:lstStyle/>
          <a:p>
            <a:r>
              <a:rPr lang="en-US" sz="2000" dirty="0" smtClean="0"/>
              <a:t>Filter 2</a:t>
            </a:r>
            <a:endParaRPr lang="en-US" sz="2000" dirty="0"/>
          </a:p>
        </p:txBody>
      </p:sp>
      <p:cxnSp>
        <p:nvCxnSpPr>
          <p:cNvPr id="177" name="Straight Arrow Connector 176"/>
          <p:cNvCxnSpPr/>
          <p:nvPr/>
        </p:nvCxnSpPr>
        <p:spPr>
          <a:xfrm flipV="1">
            <a:off x="1203586" y="4939184"/>
            <a:ext cx="430669" cy="13061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H="1" flipV="1">
            <a:off x="1634255" y="4939184"/>
            <a:ext cx="3440" cy="129347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flipV="1">
            <a:off x="1634255" y="4939184"/>
            <a:ext cx="437549" cy="129347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18235" y="6262002"/>
            <a:ext cx="1696298" cy="400110"/>
          </a:xfrm>
          <a:prstGeom prst="rect">
            <a:avLst/>
          </a:prstGeom>
        </p:spPr>
        <p:txBody>
          <a:bodyPr wrap="none">
            <a:spAutoFit/>
          </a:bodyPr>
          <a:lstStyle/>
          <a:p>
            <a:r>
              <a:rPr lang="en-US" sz="2000" dirty="0" smtClean="0"/>
              <a:t>Filter weights</a:t>
            </a:r>
            <a:endParaRPr lang="en-US" sz="2000" dirty="0"/>
          </a:p>
        </p:txBody>
      </p:sp>
    </p:spTree>
    <p:extLst>
      <p:ext uri="{BB962C8B-B14F-4D97-AF65-F5344CB8AC3E}">
        <p14:creationId xmlns:p14="http://schemas.microsoft.com/office/powerpoint/2010/main" val="8591120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Putting them together</a:t>
            </a:r>
            <a:endParaRPr lang="en-US" dirty="0"/>
          </a:p>
        </p:txBody>
      </p:sp>
      <p:sp>
        <p:nvSpPr>
          <p:cNvPr id="3" name="Content Placeholder 2"/>
          <p:cNvSpPr>
            <a:spLocks noGrp="1"/>
          </p:cNvSpPr>
          <p:nvPr>
            <p:ph idx="1"/>
          </p:nvPr>
        </p:nvSpPr>
        <p:spPr/>
        <p:txBody>
          <a:bodyPr>
            <a:normAutofit/>
          </a:bodyPr>
          <a:lstStyle/>
          <a:p>
            <a:r>
              <a:rPr lang="en-US" sz="2800" dirty="0" smtClean="0"/>
              <a:t>Local connectivity</a:t>
            </a:r>
          </a:p>
          <a:p>
            <a:r>
              <a:rPr lang="en-US" sz="2800" dirty="0" smtClean="0"/>
              <a:t>Weight sharing</a:t>
            </a:r>
          </a:p>
          <a:p>
            <a:r>
              <a:rPr lang="en-US" sz="2800" dirty="0" smtClean="0"/>
              <a:t>Handling multiple input channels</a:t>
            </a:r>
          </a:p>
          <a:p>
            <a:r>
              <a:rPr lang="en-US" sz="2800" dirty="0" smtClean="0"/>
              <a:t>Handling multiple output maps</a:t>
            </a:r>
            <a:endParaRPr lang="en-US" sz="2800"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val="0"/>
              </a:ext>
            </a:extLst>
          </a:blip>
          <a:srcRect t="-1"/>
          <a:stretch/>
        </p:blipFill>
        <p:spPr>
          <a:xfrm>
            <a:off x="2057400" y="3546145"/>
            <a:ext cx="4862911" cy="2544763"/>
          </a:xfrm>
          <a:prstGeom prst="rect">
            <a:avLst/>
          </a:prstGeom>
        </p:spPr>
      </p:pic>
      <p:sp>
        <p:nvSpPr>
          <p:cNvPr id="5" name="Rectangle 4"/>
          <p:cNvSpPr/>
          <p:nvPr/>
        </p:nvSpPr>
        <p:spPr>
          <a:xfrm>
            <a:off x="6920311" y="6477000"/>
            <a:ext cx="2244269" cy="307777"/>
          </a:xfrm>
          <a:prstGeom prst="rect">
            <a:avLst/>
          </a:prstGeom>
        </p:spPr>
        <p:txBody>
          <a:bodyPr wrap="none">
            <a:spAutoFit/>
          </a:bodyPr>
          <a:lstStyle/>
          <a:p>
            <a:r>
              <a:rPr lang="en-US" sz="1400" dirty="0" smtClean="0"/>
              <a:t>Image credit: </a:t>
            </a:r>
            <a:r>
              <a:rPr lang="en-US" sz="1400" dirty="0"/>
              <a:t>A. </a:t>
            </a:r>
            <a:r>
              <a:rPr lang="en-US" sz="1400" dirty="0" err="1"/>
              <a:t>Karpathy</a:t>
            </a:r>
            <a:r>
              <a:rPr lang="en-US" sz="1400" dirty="0"/>
              <a:t> </a:t>
            </a:r>
          </a:p>
        </p:txBody>
      </p:sp>
      <p:sp>
        <p:nvSpPr>
          <p:cNvPr id="6" name="Rectangle 5"/>
          <p:cNvSpPr/>
          <p:nvPr/>
        </p:nvSpPr>
        <p:spPr>
          <a:xfrm>
            <a:off x="3623521" y="6324600"/>
            <a:ext cx="2903359" cy="369332"/>
          </a:xfrm>
          <a:prstGeom prst="rect">
            <a:avLst/>
          </a:prstGeom>
        </p:spPr>
        <p:txBody>
          <a:bodyPr wrap="none">
            <a:spAutoFit/>
          </a:bodyPr>
          <a:lstStyle/>
          <a:p>
            <a:r>
              <a:rPr lang="en-US" dirty="0" smtClean="0"/>
              <a:t># output (activation) maps </a:t>
            </a:r>
            <a:endParaRPr lang="en-US" dirty="0"/>
          </a:p>
        </p:txBody>
      </p:sp>
      <p:sp>
        <p:nvSpPr>
          <p:cNvPr id="7" name="Rectangle 6"/>
          <p:cNvSpPr/>
          <p:nvPr/>
        </p:nvSpPr>
        <p:spPr>
          <a:xfrm>
            <a:off x="1295400" y="6324600"/>
            <a:ext cx="1905000" cy="369332"/>
          </a:xfrm>
          <a:prstGeom prst="rect">
            <a:avLst/>
          </a:prstGeom>
        </p:spPr>
        <p:txBody>
          <a:bodyPr wrap="square">
            <a:spAutoFit/>
          </a:bodyPr>
          <a:lstStyle/>
          <a:p>
            <a:r>
              <a:rPr lang="en-US" dirty="0" smtClean="0"/>
              <a:t># input channels</a:t>
            </a:r>
            <a:endParaRPr lang="en-US" dirty="0"/>
          </a:p>
        </p:txBody>
      </p:sp>
      <p:cxnSp>
        <p:nvCxnSpPr>
          <p:cNvPr id="12" name="Straight Arrow Connector 11"/>
          <p:cNvCxnSpPr/>
          <p:nvPr/>
        </p:nvCxnSpPr>
        <p:spPr>
          <a:xfrm>
            <a:off x="2057400" y="6248400"/>
            <a:ext cx="45720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733800" y="6248400"/>
            <a:ext cx="2362200" cy="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8" idx="2"/>
          </p:cNvCxnSpPr>
          <p:nvPr/>
        </p:nvCxnSpPr>
        <p:spPr>
          <a:xfrm>
            <a:off x="1187496" y="4590495"/>
            <a:ext cx="1403304" cy="2863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58796" y="4221163"/>
            <a:ext cx="2057400" cy="369332"/>
          </a:xfrm>
          <a:prstGeom prst="rect">
            <a:avLst/>
          </a:prstGeom>
        </p:spPr>
        <p:txBody>
          <a:bodyPr wrap="square">
            <a:spAutoFit/>
          </a:bodyPr>
          <a:lstStyle/>
          <a:p>
            <a:r>
              <a:rPr lang="en-US" dirty="0" smtClean="0"/>
              <a:t>Local connectivity</a:t>
            </a:r>
            <a:endParaRPr lang="en-US" dirty="0"/>
          </a:p>
        </p:txBody>
      </p:sp>
      <p:cxnSp>
        <p:nvCxnSpPr>
          <p:cNvPr id="19" name="Straight Arrow Connector 18"/>
          <p:cNvCxnSpPr>
            <a:stCxn id="22" idx="1"/>
          </p:cNvCxnSpPr>
          <p:nvPr/>
        </p:nvCxnSpPr>
        <p:spPr>
          <a:xfrm flipH="1">
            <a:off x="5105400" y="3347708"/>
            <a:ext cx="1472388" cy="2106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577788" y="3163042"/>
            <a:ext cx="2057400" cy="369332"/>
          </a:xfrm>
          <a:prstGeom prst="rect">
            <a:avLst/>
          </a:prstGeom>
        </p:spPr>
        <p:txBody>
          <a:bodyPr wrap="square">
            <a:spAutoFit/>
          </a:bodyPr>
          <a:lstStyle/>
          <a:p>
            <a:r>
              <a:rPr lang="en-US" dirty="0" smtClean="0"/>
              <a:t>Weight sharing</a:t>
            </a:r>
            <a:endParaRPr lang="en-US" dirty="0"/>
          </a:p>
        </p:txBody>
      </p:sp>
    </p:spTree>
    <p:extLst>
      <p:ext uri="{BB962C8B-B14F-4D97-AF65-F5344CB8AC3E}">
        <p14:creationId xmlns:p14="http://schemas.microsoft.com/office/powerpoint/2010/main" val="282258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8" grpId="0"/>
      <p:bldP spid="2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r>
              <a:rPr lang="en-US" altLang="en-US" dirty="0" err="1" smtClean="0"/>
              <a:t>Neocognitron</a:t>
            </a:r>
            <a:r>
              <a:rPr lang="en-US" altLang="en-US" dirty="0" smtClean="0"/>
              <a:t> </a:t>
            </a:r>
            <a:r>
              <a:rPr lang="en-US" altLang="en-US" sz="2700" dirty="0" smtClean="0"/>
              <a:t>[</a:t>
            </a:r>
            <a:r>
              <a:rPr lang="en-US" sz="2700" dirty="0" smtClean="0">
                <a:hlinkClick r:id="rId2"/>
              </a:rPr>
              <a:t>Fukushima, </a:t>
            </a:r>
            <a:r>
              <a:rPr lang="en-US" sz="2700" dirty="0">
                <a:hlinkClick r:id="rId2"/>
              </a:rPr>
              <a:t>Biological Cybernetics </a:t>
            </a:r>
            <a:r>
              <a:rPr lang="en-US" sz="2700" dirty="0" smtClean="0">
                <a:hlinkClick r:id="rId2"/>
              </a:rPr>
              <a:t>1980</a:t>
            </a:r>
            <a:r>
              <a:rPr lang="en-US" altLang="en-US" sz="2700" dirty="0" smtClean="0"/>
              <a:t>]</a:t>
            </a: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66800"/>
            <a:ext cx="8490857" cy="1828800"/>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075432"/>
            <a:ext cx="5583567" cy="3429000"/>
          </a:xfrm>
          <a:prstGeom prst="rect">
            <a:avLst/>
          </a:prstGeom>
        </p:spPr>
      </p:pic>
      <p:sp>
        <p:nvSpPr>
          <p:cNvPr id="4" name="Rectangle 3"/>
          <p:cNvSpPr/>
          <p:nvPr/>
        </p:nvSpPr>
        <p:spPr>
          <a:xfrm>
            <a:off x="5791200" y="3235660"/>
            <a:ext cx="3276600" cy="2800767"/>
          </a:xfrm>
          <a:prstGeom prst="rect">
            <a:avLst/>
          </a:prstGeom>
        </p:spPr>
        <p:txBody>
          <a:bodyPr wrap="square">
            <a:spAutoFit/>
          </a:bodyPr>
          <a:lstStyle/>
          <a:p>
            <a:r>
              <a:rPr lang="en-US" dirty="0"/>
              <a:t>Deformation-Resistant Recognition</a:t>
            </a:r>
          </a:p>
          <a:p>
            <a:r>
              <a:rPr lang="en-US" sz="2000" dirty="0" smtClean="0">
                <a:solidFill>
                  <a:srgbClr val="252525"/>
                </a:solidFill>
              </a:rPr>
              <a:t/>
            </a:r>
            <a:br>
              <a:rPr lang="en-US" sz="2000" dirty="0" smtClean="0">
                <a:solidFill>
                  <a:srgbClr val="252525"/>
                </a:solidFill>
              </a:rPr>
            </a:br>
            <a:r>
              <a:rPr lang="en-US" sz="2000" dirty="0" smtClean="0">
                <a:solidFill>
                  <a:srgbClr val="252525"/>
                </a:solidFill>
              </a:rPr>
              <a:t>S-cells: (simple)</a:t>
            </a:r>
          </a:p>
          <a:p>
            <a:r>
              <a:rPr lang="en-US" sz="2000" dirty="0" smtClean="0">
                <a:solidFill>
                  <a:srgbClr val="252525"/>
                </a:solidFill>
              </a:rPr>
              <a:t> - extract local features</a:t>
            </a:r>
          </a:p>
          <a:p>
            <a:endParaRPr lang="en-US" sz="2000" dirty="0" smtClean="0">
              <a:solidFill>
                <a:srgbClr val="252525"/>
              </a:solidFill>
            </a:endParaRPr>
          </a:p>
          <a:p>
            <a:r>
              <a:rPr lang="en-US" sz="2000" dirty="0" smtClean="0">
                <a:solidFill>
                  <a:srgbClr val="252525"/>
                </a:solidFill>
              </a:rPr>
              <a:t>C-cells: (complex)</a:t>
            </a:r>
          </a:p>
          <a:p>
            <a:r>
              <a:rPr lang="en-US" sz="2000" dirty="0" smtClean="0">
                <a:solidFill>
                  <a:srgbClr val="252525"/>
                </a:solidFill>
              </a:rPr>
              <a:t> - </a:t>
            </a:r>
            <a:r>
              <a:rPr lang="en-US" sz="2000" dirty="0"/>
              <a:t>allow for positional errors</a:t>
            </a:r>
            <a:r>
              <a:rPr lang="en-US" sz="2000" dirty="0" smtClean="0">
                <a:solidFill>
                  <a:srgbClr val="252525"/>
                </a:solidFill>
              </a:rPr>
              <a:t/>
            </a:r>
            <a:br>
              <a:rPr lang="en-US" sz="2000" dirty="0" smtClean="0">
                <a:solidFill>
                  <a:srgbClr val="252525"/>
                </a:solidFill>
              </a:rPr>
            </a:br>
            <a:endParaRPr lang="en-US" sz="2000" dirty="0"/>
          </a:p>
        </p:txBody>
      </p:sp>
    </p:spTree>
    <p:extLst>
      <p:ext uri="{BB962C8B-B14F-4D97-AF65-F5344CB8AC3E}">
        <p14:creationId xmlns:p14="http://schemas.microsoft.com/office/powerpoint/2010/main" val="14159344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a:bodyPr>
          <a:lstStyle/>
          <a:p>
            <a:r>
              <a:rPr lang="en-US" altLang="en-US" dirty="0" err="1" smtClean="0"/>
              <a:t>LeNet</a:t>
            </a:r>
            <a:r>
              <a:rPr lang="en-US" altLang="en-US" dirty="0" smtClean="0"/>
              <a:t> [LeCun et al. 1998]</a:t>
            </a:r>
          </a:p>
        </p:txBody>
      </p:sp>
      <p:sp>
        <p:nvSpPr>
          <p:cNvPr id="2" name="Rectangle 1"/>
          <p:cNvSpPr/>
          <p:nvPr/>
        </p:nvSpPr>
        <p:spPr>
          <a:xfrm>
            <a:off x="76200" y="6019800"/>
            <a:ext cx="4800600" cy="584775"/>
          </a:xfrm>
          <a:prstGeom prst="rect">
            <a:avLst/>
          </a:prstGeom>
        </p:spPr>
        <p:txBody>
          <a:bodyPr wrap="square">
            <a:spAutoFit/>
          </a:bodyPr>
          <a:lstStyle/>
          <a:p>
            <a:r>
              <a:rPr lang="en-US" sz="1600" dirty="0">
                <a:latin typeface="+mj-lt"/>
              </a:rPr>
              <a:t>Gradient-based learning applied to document recognition [</a:t>
            </a:r>
            <a:r>
              <a:rPr lang="en-US" sz="1600" dirty="0">
                <a:latin typeface="+mj-lt"/>
                <a:hlinkClick r:id="rId4"/>
              </a:rPr>
              <a:t>LeCun, </a:t>
            </a:r>
            <a:r>
              <a:rPr lang="en-US" sz="1600" dirty="0" err="1">
                <a:latin typeface="+mj-lt"/>
                <a:hlinkClick r:id="rId4"/>
              </a:rPr>
              <a:t>Bottou</a:t>
            </a:r>
            <a:r>
              <a:rPr lang="en-US" sz="1600" dirty="0">
                <a:latin typeface="+mj-lt"/>
                <a:hlinkClick r:id="rId4"/>
              </a:rPr>
              <a:t>, </a:t>
            </a:r>
            <a:r>
              <a:rPr lang="en-US" sz="1600" dirty="0" err="1">
                <a:latin typeface="+mj-lt"/>
                <a:hlinkClick r:id="rId4"/>
              </a:rPr>
              <a:t>Bengio</a:t>
            </a:r>
            <a:r>
              <a:rPr lang="en-US" sz="1600" dirty="0">
                <a:latin typeface="+mj-lt"/>
                <a:hlinkClick r:id="rId4"/>
              </a:rPr>
              <a:t>, </a:t>
            </a:r>
            <a:r>
              <a:rPr lang="en-US" sz="1600" dirty="0" err="1">
                <a:latin typeface="+mj-lt"/>
                <a:hlinkClick r:id="rId4"/>
              </a:rPr>
              <a:t>Haffner</a:t>
            </a:r>
            <a:r>
              <a:rPr lang="en-US" sz="1600" dirty="0">
                <a:latin typeface="+mj-lt"/>
                <a:hlinkClick r:id="rId4"/>
              </a:rPr>
              <a:t> 1998</a:t>
            </a:r>
            <a:r>
              <a:rPr lang="en-US" sz="1600" dirty="0">
                <a:latin typeface="+mj-lt"/>
              </a:rPr>
              <a: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932329"/>
            <a:ext cx="8527152" cy="2429470"/>
          </a:xfrm>
          <a:prstGeom prst="rect">
            <a:avLst/>
          </a:prstGeom>
        </p:spPr>
      </p:pic>
      <p:sp>
        <p:nvSpPr>
          <p:cNvPr id="4" name="Rectangle 3"/>
          <p:cNvSpPr/>
          <p:nvPr/>
        </p:nvSpPr>
        <p:spPr>
          <a:xfrm>
            <a:off x="5616404" y="6324600"/>
            <a:ext cx="2108269" cy="369332"/>
          </a:xfrm>
          <a:prstGeom prst="rect">
            <a:avLst/>
          </a:prstGeom>
        </p:spPr>
        <p:txBody>
          <a:bodyPr wrap="none">
            <a:spAutoFit/>
          </a:bodyPr>
          <a:lstStyle/>
          <a:p>
            <a:r>
              <a:rPr lang="en-US" dirty="0" smtClean="0">
                <a:solidFill>
                  <a:srgbClr val="000000"/>
                </a:solidFill>
                <a:latin typeface="arial" panose="020B0604020202020204" pitchFamily="34" charset="0"/>
              </a:rPr>
              <a:t>LeNet-1 from </a:t>
            </a:r>
            <a:r>
              <a:rPr lang="en-US" dirty="0">
                <a:solidFill>
                  <a:srgbClr val="000000"/>
                </a:solidFill>
                <a:latin typeface="arial" panose="020B0604020202020204" pitchFamily="34" charset="0"/>
              </a:rPr>
              <a:t>1993</a:t>
            </a:r>
            <a:endParaRPr lang="en-US" dirty="0"/>
          </a:p>
        </p:txBody>
      </p:sp>
      <p:pic>
        <p:nvPicPr>
          <p:cNvPr id="7" name="Convolutional Network Demo from 1993">
            <a:hlinkClick r:id="" action="ppaction://media"/>
          </p:cNvPr>
          <p:cNvPicPr>
            <a:picLocks noGrp="1" noChangeAspect="1"/>
          </p:cNvPicPr>
          <p:nvPr>
            <p:ph idx="1"/>
            <a:videoFile r:link="rId1"/>
            <p:extLst>
              <p:ext uri="{DAA4B4D4-6D71-4841-9C94-3DE7FCFB9230}">
                <p14:media xmlns:p14="http://schemas.microsoft.com/office/powerpoint/2010/main" r:embed="rId2">
                  <p14:trim st="1552"/>
                </p14:media>
              </p:ext>
            </p:extLst>
          </p:nvPr>
        </p:nvPicPr>
        <p:blipFill>
          <a:blip r:embed="rId6"/>
          <a:stretch>
            <a:fillRect/>
          </a:stretch>
        </p:blipFill>
        <p:spPr>
          <a:xfrm>
            <a:off x="4689338" y="3410272"/>
            <a:ext cx="3962400" cy="2911280"/>
          </a:xfrm>
        </p:spPr>
      </p:pic>
    </p:spTree>
    <p:extLst>
      <p:ext uri="{BB962C8B-B14F-4D97-AF65-F5344CB8AC3E}">
        <p14:creationId xmlns:p14="http://schemas.microsoft.com/office/powerpoint/2010/main" val="93642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Instance recognition</a:t>
            </a:r>
            <a:endParaRPr lang="en-US" dirty="0"/>
          </a:p>
        </p:txBody>
      </p:sp>
      <p:sp>
        <p:nvSpPr>
          <p:cNvPr id="3" name="Content Placeholder 2"/>
          <p:cNvSpPr>
            <a:spLocks noGrp="1"/>
          </p:cNvSpPr>
          <p:nvPr>
            <p:ph idx="1"/>
          </p:nvPr>
        </p:nvSpPr>
        <p:spPr/>
        <p:txBody>
          <a:bodyPr/>
          <a:lstStyle/>
          <a:p>
            <a:pPr marL="342900" indent="-342900"/>
            <a:r>
              <a:rPr lang="en-US" dirty="0" smtClean="0"/>
              <a:t>Motivation – visual search</a:t>
            </a:r>
          </a:p>
          <a:p>
            <a:pPr marL="342900" indent="-342900"/>
            <a:r>
              <a:rPr lang="en-US" dirty="0" smtClean="0">
                <a:solidFill>
                  <a:schemeClr val="accent6"/>
                </a:solidFill>
              </a:rPr>
              <a:t>Visual words</a:t>
            </a:r>
          </a:p>
          <a:p>
            <a:pPr marL="615064" lvl="1" indent="-342900"/>
            <a:r>
              <a:rPr lang="en-US" dirty="0" smtClean="0"/>
              <a:t>quantization, index, bags of words</a:t>
            </a:r>
          </a:p>
          <a:p>
            <a:pPr marL="342900" indent="-342900"/>
            <a:r>
              <a:rPr lang="en-US" dirty="0" smtClean="0">
                <a:solidFill>
                  <a:schemeClr val="accent6"/>
                </a:solidFill>
              </a:rPr>
              <a:t>Spatial verification</a:t>
            </a:r>
          </a:p>
          <a:p>
            <a:pPr marL="615064" lvl="1" indent="-342900"/>
            <a:r>
              <a:rPr lang="en-US" dirty="0" smtClean="0"/>
              <a:t>affine; RANSAC, Hough</a:t>
            </a:r>
          </a:p>
          <a:p>
            <a:pPr marL="342900" indent="-342900"/>
            <a:r>
              <a:rPr lang="en-US" dirty="0" smtClean="0">
                <a:solidFill>
                  <a:schemeClr val="accent6"/>
                </a:solidFill>
              </a:rPr>
              <a:t>Other text retrieval tools</a:t>
            </a:r>
          </a:p>
          <a:p>
            <a:pPr marL="615064" lvl="1" indent="-342900"/>
            <a:r>
              <a:rPr lang="en-US" dirty="0" err="1" smtClean="0"/>
              <a:t>tf-idf</a:t>
            </a:r>
            <a:r>
              <a:rPr lang="en-US" dirty="0" smtClean="0"/>
              <a:t>, query expansion </a:t>
            </a:r>
          </a:p>
          <a:p>
            <a:pPr marL="342900" indent="-342900"/>
            <a:r>
              <a:rPr lang="en-US" dirty="0" smtClean="0">
                <a:solidFill>
                  <a:schemeClr val="accent6"/>
                </a:solidFill>
              </a:rPr>
              <a:t>Example applications</a:t>
            </a:r>
            <a:endParaRPr lang="en-US" dirty="0">
              <a:solidFill>
                <a:schemeClr val="accent6"/>
              </a:solidFill>
            </a:endParaRPr>
          </a:p>
        </p:txBody>
      </p:sp>
      <p:sp>
        <p:nvSpPr>
          <p:cNvPr id="4" name="Slide Number Placeholder 3"/>
          <p:cNvSpPr>
            <a:spLocks noGrp="1"/>
          </p:cNvSpPr>
          <p:nvPr>
            <p:ph type="sldNum" sz="quarter" idx="12"/>
          </p:nvPr>
        </p:nvSpPr>
        <p:spPr/>
        <p:txBody>
          <a:bodyPr/>
          <a:lstStyle/>
          <a:p>
            <a:fld id="{D58F9E31-BAEE-4B2A-AF01-5F5E8A6439DF}" type="slidenum">
              <a:rPr lang="en-US" smtClean="0"/>
              <a:pPr/>
              <a:t>6</a:t>
            </a:fld>
            <a:endParaRPr lang="en-US"/>
          </a:p>
        </p:txBody>
      </p:sp>
    </p:spTree>
    <p:extLst>
      <p:ext uri="{BB962C8B-B14F-4D97-AF65-F5344CB8AC3E}">
        <p14:creationId xmlns:p14="http://schemas.microsoft.com/office/powerpoint/2010/main" val="33979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lter_z2.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953000" y="1524000"/>
            <a:ext cx="4094163" cy="2728913"/>
          </a:xfrm>
          <a:prstGeom prst="rect">
            <a:avLst/>
          </a:prstGeom>
          <a:noFill/>
          <a:ln w="3810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17411" name="Title 1"/>
          <p:cNvSpPr>
            <a:spLocks noGrp="1"/>
          </p:cNvSpPr>
          <p:nvPr>
            <p:ph type="title"/>
          </p:nvPr>
        </p:nvSpPr>
        <p:spPr/>
        <p:txBody>
          <a:bodyPr/>
          <a:lstStyle/>
          <a:p>
            <a:pPr>
              <a:defRPr/>
            </a:pPr>
            <a:r>
              <a:rPr lang="en-US" dirty="0" smtClean="0">
                <a:latin typeface="+mn-lt"/>
              </a:rPr>
              <a:t>What is a Convolution?</a:t>
            </a:r>
            <a:endParaRPr lang="en-US" dirty="0">
              <a:latin typeface="+mn-lt"/>
            </a:endParaRPr>
          </a:p>
        </p:txBody>
      </p:sp>
      <p:sp>
        <p:nvSpPr>
          <p:cNvPr id="22532" name="Content Placeholder 2"/>
          <p:cNvSpPr>
            <a:spLocks noGrp="1"/>
          </p:cNvSpPr>
          <p:nvPr>
            <p:ph idx="1"/>
          </p:nvPr>
        </p:nvSpPr>
        <p:spPr>
          <a:xfrm>
            <a:off x="152400" y="1066800"/>
            <a:ext cx="7772400" cy="5257800"/>
          </a:xfrm>
        </p:spPr>
        <p:txBody>
          <a:bodyPr/>
          <a:lstStyle/>
          <a:p>
            <a:pPr marL="457200" indent="-457200"/>
            <a:r>
              <a:rPr lang="en-US" altLang="en-US" sz="2400" dirty="0" smtClean="0"/>
              <a:t>Weighted moving sum</a:t>
            </a:r>
          </a:p>
        </p:txBody>
      </p:sp>
      <p:pic>
        <p:nvPicPr>
          <p:cNvPr id="22533" name="Picture 1"/>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7788" y="3581400"/>
            <a:ext cx="4114800"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5"/>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0325" y="3581400"/>
            <a:ext cx="777875" cy="773113"/>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filter_z1.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802188" y="3581400"/>
            <a:ext cx="4113212" cy="277653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418" name="Rectangle 6"/>
          <p:cNvSpPr>
            <a:spLocks noChangeArrowheads="1"/>
          </p:cNvSpPr>
          <p:nvPr/>
        </p:nvSpPr>
        <p:spPr bwMode="auto">
          <a:xfrm>
            <a:off x="1676400" y="6334125"/>
            <a:ext cx="868363" cy="461963"/>
          </a:xfrm>
          <a:prstGeom prst="rect">
            <a:avLst/>
          </a:prstGeom>
          <a:noFill/>
          <a:ln>
            <a:noFill/>
          </a:ln>
          <a:extLst>
            <a:ext uri="{909E8E84-426E-40dd-AFC4-6F175D3DCCD1}"/>
            <a:ext uri="{91240B29-F687-4f45-9708-019B960494DF}"/>
          </a:extLst>
        </p:spPr>
        <p:txBody>
          <a:bodyPr wrap="none" lIns="91430" tIns="45715" rIns="91430" bIns="45715">
            <a:spAutoFit/>
          </a:bodyPr>
          <a:lstStyle/>
          <a:p>
            <a:pPr>
              <a:defRPr/>
            </a:pPr>
            <a:r>
              <a:rPr lang="en-US" dirty="0">
                <a:latin typeface="+mn-lt"/>
              </a:rPr>
              <a:t>Input</a:t>
            </a:r>
          </a:p>
        </p:txBody>
      </p:sp>
      <p:sp>
        <p:nvSpPr>
          <p:cNvPr id="11" name="Rectangle 10"/>
          <p:cNvSpPr>
            <a:spLocks noChangeArrowheads="1"/>
          </p:cNvSpPr>
          <p:nvPr/>
        </p:nvSpPr>
        <p:spPr bwMode="auto">
          <a:xfrm>
            <a:off x="5809509" y="6310313"/>
            <a:ext cx="2381144" cy="369322"/>
          </a:xfrm>
          <a:prstGeom prst="rect">
            <a:avLst/>
          </a:prstGeom>
          <a:noFill/>
          <a:ln>
            <a:noFill/>
          </a:ln>
          <a:extLst>
            <a:ext uri="{909E8E84-426E-40dd-AFC4-6F175D3DCCD1}"/>
            <a:ext uri="{91240B29-F687-4f45-9708-019B960494DF}"/>
          </a:extLst>
        </p:spPr>
        <p:txBody>
          <a:bodyPr wrap="none" lIns="91430" tIns="45715" rIns="91430" bIns="45715">
            <a:spAutoFit/>
          </a:bodyPr>
          <a:lstStyle/>
          <a:p>
            <a:pPr>
              <a:defRPr/>
            </a:pPr>
            <a:r>
              <a:rPr lang="en-US" dirty="0" smtClean="0">
                <a:latin typeface="+mn-lt"/>
              </a:rPr>
              <a:t>Feature Activation </a:t>
            </a:r>
            <a:r>
              <a:rPr lang="en-US" dirty="0">
                <a:latin typeface="+mn-lt"/>
              </a:rPr>
              <a:t>Map</a:t>
            </a:r>
          </a:p>
        </p:txBody>
      </p:sp>
      <p:sp>
        <p:nvSpPr>
          <p:cNvPr id="9" name="Right Arrow 8"/>
          <p:cNvSpPr>
            <a:spLocks noChangeArrowheads="1"/>
          </p:cNvSpPr>
          <p:nvPr/>
        </p:nvSpPr>
        <p:spPr bwMode="auto">
          <a:xfrm>
            <a:off x="4268788" y="4800600"/>
            <a:ext cx="457200" cy="304800"/>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endParaRPr>
          </a:p>
        </p:txBody>
      </p:sp>
      <p:pic>
        <p:nvPicPr>
          <p:cNvPr id="13" name="Picture 5"/>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0325" y="3581400"/>
            <a:ext cx="777875" cy="773113"/>
          </a:xfrm>
          <a:prstGeom prst="rect">
            <a:avLst/>
          </a:prstGeom>
          <a:noFill/>
          <a:ln w="25400">
            <a:solidFill>
              <a:srgbClr val="12FF00"/>
            </a:solidFill>
            <a:miter lim="800000"/>
            <a:headEnd/>
            <a:tailEnd/>
          </a:ln>
          <a:extLst>
            <a:ext uri="{909E8E84-426E-40DD-AFC4-6F175D3DCCD1}">
              <a14:hiddenFill xmlns:a14="http://schemas.microsoft.com/office/drawing/2010/main">
                <a:solidFill>
                  <a:srgbClr val="FFFFFF"/>
                </a:solidFill>
              </a14:hiddenFill>
            </a:ext>
          </a:extLst>
        </p:spPr>
      </p:pic>
      <p:sp>
        <p:nvSpPr>
          <p:cNvPr id="15" name="Right Arrow 14"/>
          <p:cNvSpPr>
            <a:spLocks noChangeArrowheads="1"/>
          </p:cNvSpPr>
          <p:nvPr/>
        </p:nvSpPr>
        <p:spPr bwMode="auto">
          <a:xfrm rot="-1977863">
            <a:off x="4318000" y="3617913"/>
            <a:ext cx="457200" cy="322262"/>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endParaRPr>
          </a:p>
        </p:txBody>
      </p:sp>
      <p:sp>
        <p:nvSpPr>
          <p:cNvPr id="14" name="Rectangle 13"/>
          <p:cNvSpPr>
            <a:spLocks noChangeArrowheads="1"/>
          </p:cNvSpPr>
          <p:nvPr/>
        </p:nvSpPr>
        <p:spPr bwMode="auto">
          <a:xfrm>
            <a:off x="4419600" y="3733800"/>
            <a:ext cx="2047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latin typeface="Arial" panose="020B0604020202020204" pitchFamily="34" charset="0"/>
              </a:rPr>
              <a:t>...</a:t>
            </a:r>
          </a:p>
        </p:txBody>
      </p:sp>
      <p:sp>
        <p:nvSpPr>
          <p:cNvPr id="16" name="Rectangle 15"/>
          <p:cNvSpPr/>
          <p:nvPr/>
        </p:nvSpPr>
        <p:spPr>
          <a:xfrm>
            <a:off x="7067791" y="6550223"/>
            <a:ext cx="2076209" cy="307777"/>
          </a:xfrm>
          <a:prstGeom prst="rect">
            <a:avLst/>
          </a:prstGeom>
        </p:spPr>
        <p:txBody>
          <a:bodyPr wrap="none">
            <a:spAutoFit/>
          </a:bodyPr>
          <a:lstStyle/>
          <a:p>
            <a:r>
              <a:rPr lang="en-US" sz="1400" dirty="0"/>
              <a:t>slide credit: S. </a:t>
            </a:r>
            <a:r>
              <a:rPr lang="en-US" sz="1400" dirty="0" err="1"/>
              <a:t>Lazebnik</a:t>
            </a:r>
            <a:endParaRPr lang="en-US" sz="1400" dirty="0"/>
          </a:p>
        </p:txBody>
      </p:sp>
    </p:spTree>
    <p:extLst>
      <p:ext uri="{BB962C8B-B14F-4D97-AF65-F5344CB8AC3E}">
        <p14:creationId xmlns:p14="http://schemas.microsoft.com/office/powerpoint/2010/main" val="2597257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path" presetSubtype="0" accel="50000" decel="50000" fill="hold" nodeType="clickEffect">
                                  <p:stCondLst>
                                    <p:cond delay="0"/>
                                  </p:stCondLst>
                                  <p:childTnLst>
                                    <p:animMotion origin="layout" path="M -3.31423E-6 1.75382E-6 C 0.01564 -0.00718 0.09033 -0.00625 0.09675 -0.00648 C 0.14713 -0.01388 0.17058 -0.00926 0.23936 -0.0081 C 0.28314 -0.0044 0.33108 -0.02083 0.37225 -0.00324 C 0.37833 0.0081 0.37711 0.00324 0.37711 0.02475 C 0.37711 0.0826 0.37086 0.07034 0.32378 0.07103 C 0.23242 0.07196 0.14105 0.07219 0.04968 0.07288 C 0.03474 0.07334 0.01963 0.07242 0.00487 0.0745 C -0.00295 0.07543 0.00313 0.09509 0.00365 0.10574 C 0.004 0.11823 -0.00469 0.14229 0.00487 0.14391 C 0.08824 0.15687 0.17266 0.14484 0.25673 0.14553 C 0.29182 0.14599 0.32708 0.14599 0.36234 0.14715 C 0.36721 0.14715 0.37294 0.14484 0.37711 0.14877 C 0.38145 0.1527 0.3785 0.16312 0.37971 0.17029 C 0.37728 0.26353 0.38215 0.23878 0.29773 0.2397 C 0.21626 0.2404 0.1348 0.24063 0.05333 0.24132 C 0.03509 0.24317 0.01598 0.23692 -0.00121 0.24456 C -0.00486 0.24595 -0.00052 0.25451 -3.31423E-6 0.2596 C 0.00296 0.37991 -0.01129 0.30726 0.15998 0.31073 C 0.16155 0.31073 0.16328 0.31166 0.16502 0.31235 C 0.23033 0.31027 0.29547 0.30842 0.36095 0.30749 C 0.36547 0.3068 0.37468 0.30587 0.37468 0.30587 " pathEditMode="relative" ptsTypes="fffffffffffffffffffffA">
                                      <p:cBhvr>
                                        <p:cTn id="10" dur="2000" fill="hold"/>
                                        <p:tgtEl>
                                          <p:spTgt spid="8"/>
                                        </p:tgtEl>
                                        <p:attrNameLst>
                                          <p:attrName>ppt_x</p:attrName>
                                          <p:attrName>ppt_y</p:attrName>
                                        </p:attrNameLst>
                                      </p:cBhvr>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xit" presetSubtype="0" fill="hold"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0" presetClass="path" presetSubtype="0" accel="50000" decel="50000" fill="hold" nodeType="withEffect">
                                  <p:stCondLst>
                                    <p:cond delay="0"/>
                                  </p:stCondLst>
                                  <p:childTnLst>
                                    <p:animMotion origin="layout" path="M -3.31423E-6 1.75382E-6 C 0.01564 -0.00718 0.09033 -0.00625 0.09675 -0.00648 C 0.14713 -0.01388 0.17058 -0.00926 0.23936 -0.0081 C 0.28314 -0.0044 0.33108 -0.02083 0.37225 -0.00324 C 0.37833 0.0081 0.37711 0.00324 0.37711 0.02475 C 0.37711 0.0826 0.37086 0.07034 0.32378 0.07103 C 0.23242 0.07196 0.14105 0.07219 0.04968 0.07288 C 0.03474 0.07334 0.01963 0.07242 0.00487 0.0745 C -0.00295 0.07543 0.00313 0.09509 0.00365 0.10574 C 0.004 0.11823 -0.00469 0.14229 0.00487 0.14391 C 0.08824 0.15687 0.17266 0.14484 0.25673 0.14553 C 0.29182 0.14599 0.32708 0.14599 0.36234 0.14715 C 0.36721 0.14715 0.37294 0.14484 0.37711 0.14877 C 0.38145 0.1527 0.3785 0.16312 0.37971 0.17029 C 0.37728 0.26353 0.38215 0.23878 0.29773 0.2397 C 0.21626 0.2404 0.1348 0.24063 0.05333 0.24132 C 0.03509 0.24317 0.01598 0.23692 -0.00121 0.24456 C -0.00486 0.24595 -0.00052 0.25451 -3.31423E-6 0.2596 C 0.00296 0.37991 -0.01129 0.30726 0.15998 0.31073 C 0.16155 0.31073 0.16328 0.31166 0.16502 0.31235 C 0.23033 0.31027 0.29547 0.30842 0.36095 0.30749 C 0.36547 0.3068 0.37468 0.30587 0.37468 0.30587 " pathEditMode="relative" ptsTypes="fffffffffffffffffffffA">
                                      <p:cBhvr>
                                        <p:cTn id="28" dur="2000" fill="hold"/>
                                        <p:tgtEl>
                                          <p:spTgt spid="13"/>
                                        </p:tgtEl>
                                        <p:attrNameLst>
                                          <p:attrName>ppt_x</p:attrName>
                                          <p:attrName>ppt_y</p:attrName>
                                        </p:attrNameLst>
                                      </p:cBhvr>
                                    </p:animMotion>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P spid="15" grpId="0" animBg="1"/>
      <p:bldP spid="1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p Arrow 9"/>
          <p:cNvSpPr/>
          <p:nvPr/>
        </p:nvSpPr>
        <p:spPr>
          <a:xfrm>
            <a:off x="1747838" y="4722813"/>
            <a:ext cx="390525"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4" name="Rounded Rectangle 3"/>
          <p:cNvSpPr/>
          <p:nvPr/>
        </p:nvSpPr>
        <p:spPr>
          <a:xfrm>
            <a:off x="688975" y="6324600"/>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Input Image</a:t>
            </a:r>
          </a:p>
        </p:txBody>
      </p:sp>
      <p:sp>
        <p:nvSpPr>
          <p:cNvPr id="5" name="Rounded Rectangle 4"/>
          <p:cNvSpPr/>
          <p:nvPr/>
        </p:nvSpPr>
        <p:spPr>
          <a:xfrm>
            <a:off x="688975" y="5124450"/>
            <a:ext cx="2513013" cy="742950"/>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Convolution (Learned)</a:t>
            </a:r>
          </a:p>
        </p:txBody>
      </p:sp>
      <p:sp>
        <p:nvSpPr>
          <p:cNvPr id="6" name="Rounded Rectangle 5"/>
          <p:cNvSpPr/>
          <p:nvPr/>
        </p:nvSpPr>
        <p:spPr>
          <a:xfrm>
            <a:off x="688975" y="4191000"/>
            <a:ext cx="2513013" cy="492125"/>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Non-linearity</a:t>
            </a:r>
          </a:p>
        </p:txBody>
      </p:sp>
      <p:sp>
        <p:nvSpPr>
          <p:cNvPr id="7" name="Rounded Rectangle 6"/>
          <p:cNvSpPr/>
          <p:nvPr/>
        </p:nvSpPr>
        <p:spPr>
          <a:xfrm>
            <a:off x="706438" y="3241675"/>
            <a:ext cx="2492375" cy="492125"/>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Spatial pooling</a:t>
            </a:r>
          </a:p>
        </p:txBody>
      </p:sp>
      <p:sp>
        <p:nvSpPr>
          <p:cNvPr id="9" name="Up Arrow 8"/>
          <p:cNvSpPr/>
          <p:nvPr/>
        </p:nvSpPr>
        <p:spPr>
          <a:xfrm>
            <a:off x="1743075" y="5915025"/>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1" name="Up Arrow 10"/>
          <p:cNvSpPr/>
          <p:nvPr/>
        </p:nvSpPr>
        <p:spPr>
          <a:xfrm>
            <a:off x="1751013" y="3781425"/>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4" name="Up Arrow 13"/>
          <p:cNvSpPr/>
          <p:nvPr/>
        </p:nvSpPr>
        <p:spPr>
          <a:xfrm>
            <a:off x="1754188" y="2819400"/>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5" name="Rounded Rectangle 14"/>
          <p:cNvSpPr/>
          <p:nvPr/>
        </p:nvSpPr>
        <p:spPr>
          <a:xfrm>
            <a:off x="685800" y="2251075"/>
            <a:ext cx="2513013" cy="492125"/>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Normalization</a:t>
            </a:r>
          </a:p>
        </p:txBody>
      </p:sp>
      <p:sp>
        <p:nvSpPr>
          <p:cNvPr id="16" name="Title 1"/>
          <p:cNvSpPr>
            <a:spLocks noGrp="1"/>
          </p:cNvSpPr>
          <p:nvPr>
            <p:ph type="title"/>
          </p:nvPr>
        </p:nvSpPr>
        <p:spPr>
          <a:xfrm>
            <a:off x="685800" y="0"/>
            <a:ext cx="8686800" cy="838200"/>
          </a:xfrm>
        </p:spPr>
        <p:txBody>
          <a:bodyPr/>
          <a:lstStyle/>
          <a:p>
            <a:pPr>
              <a:defRPr/>
            </a:pPr>
            <a:r>
              <a:rPr lang="en-US" dirty="0" smtClean="0">
                <a:latin typeface="+mn-lt"/>
              </a:rPr>
              <a:t>Convolutional Neural Networks</a:t>
            </a:r>
            <a:endParaRPr lang="en-US" dirty="0">
              <a:latin typeface="+mn-lt"/>
            </a:endParaRPr>
          </a:p>
        </p:txBody>
      </p:sp>
      <p:sp>
        <p:nvSpPr>
          <p:cNvPr id="20" name="Up Arrow 19"/>
          <p:cNvSpPr/>
          <p:nvPr/>
        </p:nvSpPr>
        <p:spPr>
          <a:xfrm>
            <a:off x="1752600" y="1828800"/>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21" name="Rounded Rectangle 20"/>
          <p:cNvSpPr/>
          <p:nvPr/>
        </p:nvSpPr>
        <p:spPr>
          <a:xfrm>
            <a:off x="685800" y="1260475"/>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Feature maps</a:t>
            </a:r>
          </a:p>
        </p:txBody>
      </p:sp>
      <p:sp>
        <p:nvSpPr>
          <p:cNvPr id="22" name="Up Arrow 21"/>
          <p:cNvSpPr/>
          <p:nvPr/>
        </p:nvSpPr>
        <p:spPr>
          <a:xfrm>
            <a:off x="1752600" y="838200"/>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7" name="Rectangle 16"/>
          <p:cNvSpPr/>
          <p:nvPr/>
        </p:nvSpPr>
        <p:spPr>
          <a:xfrm>
            <a:off x="7067791" y="6550223"/>
            <a:ext cx="2076209" cy="307777"/>
          </a:xfrm>
          <a:prstGeom prst="rect">
            <a:avLst/>
          </a:prstGeom>
        </p:spPr>
        <p:txBody>
          <a:bodyPr wrap="none">
            <a:spAutoFit/>
          </a:bodyPr>
          <a:lstStyle/>
          <a:p>
            <a:r>
              <a:rPr lang="en-US" sz="1400" dirty="0"/>
              <a:t>slide credit: S. </a:t>
            </a:r>
            <a:r>
              <a:rPr lang="en-US" sz="1400" dirty="0" err="1"/>
              <a:t>Lazebnik</a:t>
            </a:r>
            <a:endParaRPr lang="en-US" sz="1400" dirty="0"/>
          </a:p>
        </p:txBody>
      </p:sp>
    </p:spTree>
    <p:extLst>
      <p:ext uri="{BB962C8B-B14F-4D97-AF65-F5344CB8AC3E}">
        <p14:creationId xmlns:p14="http://schemas.microsoft.com/office/powerpoint/2010/main" val="74345499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p Arrow 9"/>
          <p:cNvSpPr/>
          <p:nvPr/>
        </p:nvSpPr>
        <p:spPr>
          <a:xfrm>
            <a:off x="1747838" y="4722813"/>
            <a:ext cx="390525"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4" name="Rounded Rectangle 3"/>
          <p:cNvSpPr/>
          <p:nvPr/>
        </p:nvSpPr>
        <p:spPr>
          <a:xfrm>
            <a:off x="688975" y="6324600"/>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Input Image</a:t>
            </a:r>
          </a:p>
        </p:txBody>
      </p:sp>
      <p:sp>
        <p:nvSpPr>
          <p:cNvPr id="5" name="Rounded Rectangle 4"/>
          <p:cNvSpPr/>
          <p:nvPr/>
        </p:nvSpPr>
        <p:spPr>
          <a:xfrm>
            <a:off x="688975" y="5124450"/>
            <a:ext cx="2513013" cy="742950"/>
          </a:xfrm>
          <a:prstGeom prst="roundRect">
            <a:avLst/>
          </a:prstGeom>
          <a:solidFill>
            <a:schemeClr val="accent2">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Convolution (Learned)</a:t>
            </a:r>
          </a:p>
        </p:txBody>
      </p:sp>
      <p:sp>
        <p:nvSpPr>
          <p:cNvPr id="6" name="Rounded Rectangle 5"/>
          <p:cNvSpPr/>
          <p:nvPr/>
        </p:nvSpPr>
        <p:spPr>
          <a:xfrm>
            <a:off x="688975" y="4191000"/>
            <a:ext cx="2513013" cy="492125"/>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Non-linearity</a:t>
            </a:r>
          </a:p>
        </p:txBody>
      </p:sp>
      <p:sp>
        <p:nvSpPr>
          <p:cNvPr id="7" name="Rounded Rectangle 6"/>
          <p:cNvSpPr/>
          <p:nvPr/>
        </p:nvSpPr>
        <p:spPr>
          <a:xfrm>
            <a:off x="706438" y="3241675"/>
            <a:ext cx="2492375" cy="492125"/>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Spatial pooling</a:t>
            </a:r>
          </a:p>
        </p:txBody>
      </p:sp>
      <p:sp>
        <p:nvSpPr>
          <p:cNvPr id="9" name="Up Arrow 8"/>
          <p:cNvSpPr/>
          <p:nvPr/>
        </p:nvSpPr>
        <p:spPr>
          <a:xfrm>
            <a:off x="1743075" y="5915025"/>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1" name="Up Arrow 10"/>
          <p:cNvSpPr/>
          <p:nvPr/>
        </p:nvSpPr>
        <p:spPr>
          <a:xfrm>
            <a:off x="1751013" y="3781425"/>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4" name="Up Arrow 13"/>
          <p:cNvSpPr/>
          <p:nvPr/>
        </p:nvSpPr>
        <p:spPr>
          <a:xfrm>
            <a:off x="1754188" y="2819400"/>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5" name="Rounded Rectangle 14"/>
          <p:cNvSpPr/>
          <p:nvPr/>
        </p:nvSpPr>
        <p:spPr>
          <a:xfrm>
            <a:off x="685800" y="2251075"/>
            <a:ext cx="2513013" cy="492125"/>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Normalization</a:t>
            </a:r>
          </a:p>
        </p:txBody>
      </p:sp>
      <p:sp>
        <p:nvSpPr>
          <p:cNvPr id="20" name="Up Arrow 19"/>
          <p:cNvSpPr/>
          <p:nvPr/>
        </p:nvSpPr>
        <p:spPr>
          <a:xfrm>
            <a:off x="1752600" y="1828800"/>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21" name="Rounded Rectangle 20"/>
          <p:cNvSpPr/>
          <p:nvPr/>
        </p:nvSpPr>
        <p:spPr>
          <a:xfrm>
            <a:off x="685800" y="1260475"/>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Feature maps</a:t>
            </a:r>
          </a:p>
        </p:txBody>
      </p:sp>
      <p:sp>
        <p:nvSpPr>
          <p:cNvPr id="22" name="Up Arrow 21"/>
          <p:cNvSpPr/>
          <p:nvPr/>
        </p:nvSpPr>
        <p:spPr>
          <a:xfrm>
            <a:off x="1752600" y="838200"/>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grpSp>
        <p:nvGrpSpPr>
          <p:cNvPr id="8" name="Group 7"/>
          <p:cNvGrpSpPr>
            <a:grpSpLocks/>
          </p:cNvGrpSpPr>
          <p:nvPr/>
        </p:nvGrpSpPr>
        <p:grpSpPr bwMode="auto">
          <a:xfrm>
            <a:off x="3657600" y="3276600"/>
            <a:ext cx="5313363" cy="3122613"/>
            <a:chOff x="77788" y="1524001"/>
            <a:chExt cx="8969375" cy="5271779"/>
          </a:xfrm>
        </p:grpSpPr>
        <p:pic>
          <p:nvPicPr>
            <p:cNvPr id="24592" name="Picture 16" descr="filter_z2.png"/>
            <p:cNvPicPr>
              <a:picLocks noChangeAspect="1"/>
            </p:cNvPicPr>
            <p:nvPr/>
          </p:nvPicPr>
          <p:blipFill>
            <a:blip r:embed="rId2" cstate="screen">
              <a:extLst>
                <a:ext uri="{28A0092B-C50C-407E-A947-70E740481C1C}">
                  <a14:useLocalDpi xmlns:a14="http://schemas.microsoft.com/office/drawing/2010/main" val="0"/>
                </a:ext>
              </a:extLst>
            </a:blip>
            <a:srcRect l="13171" t="7861" r="9666" b="12045"/>
            <a:stretch>
              <a:fillRect/>
            </a:stretch>
          </p:blipFill>
          <p:spPr bwMode="auto">
            <a:xfrm>
              <a:off x="4953000" y="1524001"/>
              <a:ext cx="4094163" cy="27289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4593" name="Picture 1"/>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77788" y="3581400"/>
              <a:ext cx="4114800" cy="2743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4594" name="Picture 18" descr="filter_z1.png"/>
            <p:cNvPicPr>
              <a:picLocks noChangeAspect="1"/>
            </p:cNvPicPr>
            <p:nvPr/>
          </p:nvPicPr>
          <p:blipFill>
            <a:blip r:embed="rId4" cstate="screen">
              <a:extLst>
                <a:ext uri="{28A0092B-C50C-407E-A947-70E740481C1C}">
                  <a14:useLocalDpi xmlns:a14="http://schemas.microsoft.com/office/drawing/2010/main" val="0"/>
                </a:ext>
              </a:extLst>
            </a:blip>
            <a:srcRect l="13812" t="8075" r="9827" b="11832"/>
            <a:stretch>
              <a:fillRect/>
            </a:stretch>
          </p:blipFill>
          <p:spPr bwMode="auto">
            <a:xfrm>
              <a:off x="4802189" y="3581400"/>
              <a:ext cx="4113212" cy="27765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3" name="Rectangle 6"/>
            <p:cNvSpPr>
              <a:spLocks noChangeArrowheads="1"/>
            </p:cNvSpPr>
            <p:nvPr/>
          </p:nvSpPr>
          <p:spPr bwMode="auto">
            <a:xfrm>
              <a:off x="1677644" y="6334801"/>
              <a:ext cx="868263" cy="460979"/>
            </a:xfrm>
            <a:prstGeom prst="rect">
              <a:avLst/>
            </a:prstGeom>
            <a:noFill/>
            <a:ln>
              <a:noFill/>
            </a:ln>
            <a:extLst>
              <a:ext uri="{909E8E84-426E-40dd-AFC4-6F175D3DCCD1}"/>
              <a:ext uri="{91240B29-F687-4f45-9708-019B960494DF}"/>
            </a:extLst>
          </p:spPr>
          <p:txBody>
            <a:bodyPr wrap="none" lIns="91430" tIns="45715" rIns="91430" bIns="45715">
              <a:spAutoFit/>
            </a:bodyPr>
            <a:lstStyle/>
            <a:p>
              <a:pPr>
                <a:defRPr/>
              </a:pPr>
              <a:r>
                <a:rPr lang="en-US" dirty="0">
                  <a:latin typeface="+mn-lt"/>
                </a:rPr>
                <a:t>Input</a:t>
              </a:r>
            </a:p>
          </p:txBody>
        </p:sp>
        <p:sp>
          <p:nvSpPr>
            <p:cNvPr id="24" name="Rectangle 23"/>
            <p:cNvSpPr>
              <a:spLocks noChangeArrowheads="1"/>
            </p:cNvSpPr>
            <p:nvPr/>
          </p:nvSpPr>
          <p:spPr bwMode="auto">
            <a:xfrm>
              <a:off x="5917127" y="6324080"/>
              <a:ext cx="1932153" cy="460979"/>
            </a:xfrm>
            <a:prstGeom prst="rect">
              <a:avLst/>
            </a:prstGeom>
            <a:noFill/>
            <a:ln>
              <a:noFill/>
            </a:ln>
            <a:extLst>
              <a:ext uri="{909E8E84-426E-40dd-AFC4-6F175D3DCCD1}"/>
              <a:ext uri="{91240B29-F687-4f45-9708-019B960494DF}"/>
            </a:extLst>
          </p:spPr>
          <p:txBody>
            <a:bodyPr wrap="none" lIns="91430" tIns="45715" rIns="91430" bIns="45715">
              <a:spAutoFit/>
            </a:bodyPr>
            <a:lstStyle/>
            <a:p>
              <a:pPr>
                <a:defRPr/>
              </a:pPr>
              <a:r>
                <a:rPr lang="en-US">
                  <a:latin typeface="+mn-lt"/>
                </a:rPr>
                <a:t>Feature Map</a:t>
              </a:r>
            </a:p>
          </p:txBody>
        </p:sp>
        <p:sp>
          <p:nvSpPr>
            <p:cNvPr id="25" name="Right Arrow 24"/>
            <p:cNvSpPr>
              <a:spLocks noChangeArrowheads="1"/>
            </p:cNvSpPr>
            <p:nvPr/>
          </p:nvSpPr>
          <p:spPr bwMode="auto">
            <a:xfrm>
              <a:off x="4269034" y="4801777"/>
              <a:ext cx="458251" cy="302852"/>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endParaRPr>
            </a:p>
          </p:txBody>
        </p:sp>
        <p:sp>
          <p:nvSpPr>
            <p:cNvPr id="26" name="Right Arrow 25"/>
            <p:cNvSpPr>
              <a:spLocks noChangeArrowheads="1"/>
            </p:cNvSpPr>
            <p:nvPr/>
          </p:nvSpPr>
          <p:spPr bwMode="auto">
            <a:xfrm rot="19622137">
              <a:off x="4317271" y="3617168"/>
              <a:ext cx="458251" cy="321613"/>
            </a:xfrm>
            <a:prstGeom prst="rightArrow">
              <a:avLst>
                <a:gd name="adj1" fmla="val 50000"/>
                <a:gd name="adj2" fmla="val 50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lIns="91430" tIns="45715" rIns="91430" bIns="45715" anchor="ctr"/>
            <a:lstStyle/>
            <a:p>
              <a:pPr algn="ctr">
                <a:defRPr/>
              </a:pPr>
              <a:endParaRPr lang="en-US">
                <a:latin typeface="+mn-lt"/>
                <a:ea typeface="+mn-ea"/>
              </a:endParaRPr>
            </a:p>
          </p:txBody>
        </p:sp>
        <p:sp>
          <p:nvSpPr>
            <p:cNvPr id="24599" name="Rectangle 26"/>
            <p:cNvSpPr>
              <a:spLocks noChangeArrowheads="1"/>
            </p:cNvSpPr>
            <p:nvPr/>
          </p:nvSpPr>
          <p:spPr bwMode="auto">
            <a:xfrm>
              <a:off x="4246475" y="3733801"/>
              <a:ext cx="204788" cy="1200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latin typeface="Arial" panose="020B0604020202020204" pitchFamily="34" charset="0"/>
                </a:rPr>
                <a:t>...</a:t>
              </a:r>
            </a:p>
          </p:txBody>
        </p:sp>
      </p:grpSp>
      <p:sp>
        <p:nvSpPr>
          <p:cNvPr id="28" name="Title 1"/>
          <p:cNvSpPr>
            <a:spLocks noGrp="1"/>
          </p:cNvSpPr>
          <p:nvPr>
            <p:ph type="title"/>
          </p:nvPr>
        </p:nvSpPr>
        <p:spPr>
          <a:xfrm>
            <a:off x="685800" y="0"/>
            <a:ext cx="8686800" cy="838200"/>
          </a:xfrm>
        </p:spPr>
        <p:txBody>
          <a:bodyPr/>
          <a:lstStyle/>
          <a:p>
            <a:pPr>
              <a:defRPr/>
            </a:pPr>
            <a:r>
              <a:rPr lang="en-US" dirty="0" smtClean="0">
                <a:latin typeface="+mn-lt"/>
              </a:rPr>
              <a:t>Convolutional Neural Networks</a:t>
            </a:r>
            <a:endParaRPr lang="en-US" dirty="0">
              <a:latin typeface="+mn-lt"/>
            </a:endParaRPr>
          </a:p>
        </p:txBody>
      </p:sp>
      <p:sp>
        <p:nvSpPr>
          <p:cNvPr id="29" name="Rectangle 28"/>
          <p:cNvSpPr/>
          <p:nvPr/>
        </p:nvSpPr>
        <p:spPr>
          <a:xfrm>
            <a:off x="7067791" y="6550223"/>
            <a:ext cx="2076209" cy="307777"/>
          </a:xfrm>
          <a:prstGeom prst="rect">
            <a:avLst/>
          </a:prstGeom>
        </p:spPr>
        <p:txBody>
          <a:bodyPr wrap="none">
            <a:spAutoFit/>
          </a:bodyPr>
          <a:lstStyle/>
          <a:p>
            <a:r>
              <a:rPr lang="en-US" sz="1400" dirty="0"/>
              <a:t>slide credit: S</a:t>
            </a:r>
            <a:r>
              <a:rPr lang="en-US" sz="1400"/>
              <a:t>. </a:t>
            </a:r>
            <a:r>
              <a:rPr lang="en-US" sz="1400" dirty="0" err="1"/>
              <a:t>Lazebnik</a:t>
            </a:r>
            <a:endParaRPr lang="en-US" sz="1400" dirty="0"/>
          </a:p>
        </p:txBody>
      </p:sp>
    </p:spTree>
    <p:extLst>
      <p:ext uri="{BB962C8B-B14F-4D97-AF65-F5344CB8AC3E}">
        <p14:creationId xmlns:p14="http://schemas.microsoft.com/office/powerpoint/2010/main" val="2967850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Up Arrow 10"/>
          <p:cNvSpPr/>
          <p:nvPr/>
        </p:nvSpPr>
        <p:spPr>
          <a:xfrm>
            <a:off x="1751013" y="3781425"/>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0" name="Up Arrow 9"/>
          <p:cNvSpPr/>
          <p:nvPr/>
        </p:nvSpPr>
        <p:spPr>
          <a:xfrm>
            <a:off x="1747838" y="4722813"/>
            <a:ext cx="390525"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4" name="Rounded Rectangle 3"/>
          <p:cNvSpPr/>
          <p:nvPr/>
        </p:nvSpPr>
        <p:spPr>
          <a:xfrm>
            <a:off x="688975" y="6324600"/>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Input Image</a:t>
            </a:r>
          </a:p>
        </p:txBody>
      </p:sp>
      <p:sp>
        <p:nvSpPr>
          <p:cNvPr id="5" name="Rounded Rectangle 4"/>
          <p:cNvSpPr/>
          <p:nvPr/>
        </p:nvSpPr>
        <p:spPr>
          <a:xfrm>
            <a:off x="688975" y="5124450"/>
            <a:ext cx="2513013" cy="742950"/>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Convolution (Learned)</a:t>
            </a:r>
          </a:p>
        </p:txBody>
      </p:sp>
      <p:sp>
        <p:nvSpPr>
          <p:cNvPr id="6" name="Rounded Rectangle 5"/>
          <p:cNvSpPr/>
          <p:nvPr/>
        </p:nvSpPr>
        <p:spPr>
          <a:xfrm>
            <a:off x="688975" y="4191000"/>
            <a:ext cx="2513013" cy="492125"/>
          </a:xfrm>
          <a:prstGeom prst="roundRect">
            <a:avLst/>
          </a:prstGeom>
          <a:solidFill>
            <a:schemeClr val="accent1">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Non-linearity</a:t>
            </a:r>
          </a:p>
        </p:txBody>
      </p:sp>
      <p:sp>
        <p:nvSpPr>
          <p:cNvPr id="7" name="Rounded Rectangle 6"/>
          <p:cNvSpPr/>
          <p:nvPr/>
        </p:nvSpPr>
        <p:spPr>
          <a:xfrm>
            <a:off x="706438" y="3241675"/>
            <a:ext cx="2492375" cy="492125"/>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Spatial pooling</a:t>
            </a:r>
          </a:p>
        </p:txBody>
      </p:sp>
      <p:sp>
        <p:nvSpPr>
          <p:cNvPr id="9" name="Up Arrow 8"/>
          <p:cNvSpPr/>
          <p:nvPr/>
        </p:nvSpPr>
        <p:spPr>
          <a:xfrm>
            <a:off x="1743075" y="5915025"/>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4" name="Up Arrow 13"/>
          <p:cNvSpPr/>
          <p:nvPr/>
        </p:nvSpPr>
        <p:spPr>
          <a:xfrm>
            <a:off x="1754188" y="2819400"/>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5" name="Rounded Rectangle 14"/>
          <p:cNvSpPr/>
          <p:nvPr/>
        </p:nvSpPr>
        <p:spPr>
          <a:xfrm>
            <a:off x="685800" y="2251075"/>
            <a:ext cx="2513013" cy="492125"/>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Normalization</a:t>
            </a:r>
          </a:p>
        </p:txBody>
      </p:sp>
      <p:sp>
        <p:nvSpPr>
          <p:cNvPr id="20" name="Up Arrow 19"/>
          <p:cNvSpPr/>
          <p:nvPr/>
        </p:nvSpPr>
        <p:spPr>
          <a:xfrm>
            <a:off x="1752600" y="1828800"/>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21" name="Rounded Rectangle 20"/>
          <p:cNvSpPr/>
          <p:nvPr/>
        </p:nvSpPr>
        <p:spPr>
          <a:xfrm>
            <a:off x="685800" y="1260475"/>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Feature maps</a:t>
            </a:r>
          </a:p>
        </p:txBody>
      </p:sp>
      <p:sp>
        <p:nvSpPr>
          <p:cNvPr id="22" name="Up Arrow 21"/>
          <p:cNvSpPr/>
          <p:nvPr/>
        </p:nvSpPr>
        <p:spPr>
          <a:xfrm>
            <a:off x="1752600" y="838200"/>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pic>
        <p:nvPicPr>
          <p:cNvPr id="28" name="Picture 27"/>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343400" y="2895600"/>
            <a:ext cx="3838575"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1"/>
          <p:cNvSpPr>
            <a:spLocks noGrp="1"/>
          </p:cNvSpPr>
          <p:nvPr>
            <p:ph type="title"/>
          </p:nvPr>
        </p:nvSpPr>
        <p:spPr>
          <a:xfrm>
            <a:off x="685800" y="0"/>
            <a:ext cx="8686800" cy="838200"/>
          </a:xfrm>
        </p:spPr>
        <p:txBody>
          <a:bodyPr/>
          <a:lstStyle/>
          <a:p>
            <a:pPr>
              <a:defRPr/>
            </a:pPr>
            <a:r>
              <a:rPr lang="en-US" dirty="0" smtClean="0">
                <a:latin typeface="+mn-lt"/>
              </a:rPr>
              <a:t>Convolutional Neural Networks</a:t>
            </a:r>
            <a:endParaRPr lang="en-US" dirty="0">
              <a:latin typeface="+mn-lt"/>
            </a:endParaRPr>
          </a:p>
        </p:txBody>
      </p:sp>
      <p:sp>
        <p:nvSpPr>
          <p:cNvPr id="2" name="Rectangle 1"/>
          <p:cNvSpPr/>
          <p:nvPr/>
        </p:nvSpPr>
        <p:spPr>
          <a:xfrm>
            <a:off x="4380601" y="2366700"/>
            <a:ext cx="4038285" cy="461665"/>
          </a:xfrm>
          <a:prstGeom prst="rect">
            <a:avLst/>
          </a:prstGeom>
        </p:spPr>
        <p:txBody>
          <a:bodyPr wrap="none">
            <a:spAutoFit/>
          </a:bodyPr>
          <a:lstStyle/>
          <a:p>
            <a:r>
              <a:rPr lang="en-US" sz="2400" dirty="0" smtClean="0"/>
              <a:t>Rectified </a:t>
            </a:r>
            <a:r>
              <a:rPr lang="en-US" sz="2400" dirty="0"/>
              <a:t>L</a:t>
            </a:r>
            <a:r>
              <a:rPr lang="en-US" sz="2400" dirty="0" smtClean="0"/>
              <a:t>inear Unit </a:t>
            </a:r>
            <a:r>
              <a:rPr lang="en-US" sz="2400" dirty="0"/>
              <a:t>(</a:t>
            </a:r>
            <a:r>
              <a:rPr lang="en-US" sz="2400" dirty="0" err="1"/>
              <a:t>ReLU</a:t>
            </a:r>
            <a:r>
              <a:rPr lang="en-US" sz="2400" dirty="0"/>
              <a:t>)</a:t>
            </a:r>
          </a:p>
        </p:txBody>
      </p:sp>
      <p:sp>
        <p:nvSpPr>
          <p:cNvPr id="18" name="Rectangle 17"/>
          <p:cNvSpPr/>
          <p:nvPr/>
        </p:nvSpPr>
        <p:spPr>
          <a:xfrm>
            <a:off x="7067791" y="6550223"/>
            <a:ext cx="2076209" cy="307777"/>
          </a:xfrm>
          <a:prstGeom prst="rect">
            <a:avLst/>
          </a:prstGeom>
        </p:spPr>
        <p:txBody>
          <a:bodyPr wrap="none">
            <a:spAutoFit/>
          </a:bodyPr>
          <a:lstStyle/>
          <a:p>
            <a:r>
              <a:rPr lang="en-US" sz="1400" dirty="0"/>
              <a:t>slide credit: S</a:t>
            </a:r>
            <a:r>
              <a:rPr lang="en-US" sz="1400"/>
              <a:t>. </a:t>
            </a:r>
            <a:r>
              <a:rPr lang="en-US" sz="1400" dirty="0" err="1"/>
              <a:t>Lazebnik</a:t>
            </a:r>
            <a:endParaRPr lang="en-US" sz="1400" dirty="0"/>
          </a:p>
        </p:txBody>
      </p:sp>
    </p:spTree>
    <p:extLst>
      <p:ext uri="{BB962C8B-B14F-4D97-AF65-F5344CB8AC3E}">
        <p14:creationId xmlns:p14="http://schemas.microsoft.com/office/powerpoint/2010/main" val="2075599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Up Arrow 13"/>
          <p:cNvSpPr/>
          <p:nvPr/>
        </p:nvSpPr>
        <p:spPr>
          <a:xfrm>
            <a:off x="1754188" y="2819400"/>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0" name="Up Arrow 9"/>
          <p:cNvSpPr/>
          <p:nvPr/>
        </p:nvSpPr>
        <p:spPr>
          <a:xfrm>
            <a:off x="1747838" y="4722813"/>
            <a:ext cx="390525"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4" name="Rounded Rectangle 3"/>
          <p:cNvSpPr/>
          <p:nvPr/>
        </p:nvSpPr>
        <p:spPr>
          <a:xfrm>
            <a:off x="688975" y="6324600"/>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Input Image</a:t>
            </a:r>
          </a:p>
        </p:txBody>
      </p:sp>
      <p:sp>
        <p:nvSpPr>
          <p:cNvPr id="5" name="Rounded Rectangle 4"/>
          <p:cNvSpPr/>
          <p:nvPr/>
        </p:nvSpPr>
        <p:spPr>
          <a:xfrm>
            <a:off x="688975" y="5124450"/>
            <a:ext cx="2513013" cy="742950"/>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Convolution (Learned)</a:t>
            </a:r>
          </a:p>
        </p:txBody>
      </p:sp>
      <p:sp>
        <p:nvSpPr>
          <p:cNvPr id="6" name="Rounded Rectangle 5"/>
          <p:cNvSpPr/>
          <p:nvPr/>
        </p:nvSpPr>
        <p:spPr>
          <a:xfrm>
            <a:off x="688975" y="4191000"/>
            <a:ext cx="2513013" cy="492125"/>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Non-linearity</a:t>
            </a:r>
          </a:p>
        </p:txBody>
      </p:sp>
      <p:sp>
        <p:nvSpPr>
          <p:cNvPr id="7" name="Rounded Rectangle 6"/>
          <p:cNvSpPr/>
          <p:nvPr/>
        </p:nvSpPr>
        <p:spPr>
          <a:xfrm>
            <a:off x="706438" y="3241675"/>
            <a:ext cx="2492375" cy="492125"/>
          </a:xfrm>
          <a:prstGeom prst="roundRect">
            <a:avLst/>
          </a:prstGeom>
          <a:solidFill>
            <a:schemeClr val="accent3">
              <a:lumMod val="60000"/>
              <a:lumOff val="4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Spatial pooling</a:t>
            </a:r>
          </a:p>
        </p:txBody>
      </p:sp>
      <p:sp>
        <p:nvSpPr>
          <p:cNvPr id="9" name="Up Arrow 8"/>
          <p:cNvSpPr/>
          <p:nvPr/>
        </p:nvSpPr>
        <p:spPr>
          <a:xfrm>
            <a:off x="1743075" y="5915025"/>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1" name="Up Arrow 10"/>
          <p:cNvSpPr/>
          <p:nvPr/>
        </p:nvSpPr>
        <p:spPr>
          <a:xfrm>
            <a:off x="1751013" y="3781425"/>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5" name="Rounded Rectangle 14"/>
          <p:cNvSpPr/>
          <p:nvPr/>
        </p:nvSpPr>
        <p:spPr>
          <a:xfrm>
            <a:off x="685800" y="2251075"/>
            <a:ext cx="2513013" cy="492125"/>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Normalization</a:t>
            </a:r>
          </a:p>
        </p:txBody>
      </p:sp>
      <p:sp>
        <p:nvSpPr>
          <p:cNvPr id="20" name="Up Arrow 19"/>
          <p:cNvSpPr/>
          <p:nvPr/>
        </p:nvSpPr>
        <p:spPr>
          <a:xfrm>
            <a:off x="1752600" y="1828800"/>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21" name="Rounded Rectangle 20"/>
          <p:cNvSpPr/>
          <p:nvPr/>
        </p:nvSpPr>
        <p:spPr>
          <a:xfrm>
            <a:off x="685800" y="1260475"/>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Feature maps</a:t>
            </a:r>
          </a:p>
        </p:txBody>
      </p:sp>
      <p:sp>
        <p:nvSpPr>
          <p:cNvPr id="22" name="Up Arrow 21"/>
          <p:cNvSpPr/>
          <p:nvPr/>
        </p:nvSpPr>
        <p:spPr>
          <a:xfrm>
            <a:off x="1752600" y="838200"/>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pic>
        <p:nvPicPr>
          <p:cNvPr id="26638" name="Picture 16" descr="norm.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429000" y="2324100"/>
            <a:ext cx="35814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a:off x="3505200" y="2400300"/>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bg1"/>
              </a:solidFill>
            </a:endParaRPr>
          </a:p>
        </p:txBody>
      </p:sp>
      <p:sp>
        <p:nvSpPr>
          <p:cNvPr id="29" name="Rectangle 28"/>
          <p:cNvSpPr/>
          <p:nvPr/>
        </p:nvSpPr>
        <p:spPr>
          <a:xfrm>
            <a:off x="3886200" y="2400300"/>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bg1"/>
              </a:solidFill>
            </a:endParaRPr>
          </a:p>
        </p:txBody>
      </p:sp>
      <p:sp>
        <p:nvSpPr>
          <p:cNvPr id="30" name="Rectangle 29"/>
          <p:cNvSpPr/>
          <p:nvPr/>
        </p:nvSpPr>
        <p:spPr>
          <a:xfrm>
            <a:off x="3505200" y="2781300"/>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31" name="Rectangle 30"/>
          <p:cNvSpPr/>
          <p:nvPr/>
        </p:nvSpPr>
        <p:spPr>
          <a:xfrm>
            <a:off x="3886200" y="2781300"/>
            <a:ext cx="762000" cy="7620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33" name="Rectangle 32"/>
          <p:cNvSpPr/>
          <p:nvPr/>
        </p:nvSpPr>
        <p:spPr>
          <a:xfrm>
            <a:off x="6705600" y="2458115"/>
            <a:ext cx="2590800" cy="523210"/>
          </a:xfrm>
          <a:prstGeom prst="rect">
            <a:avLst/>
          </a:prstGeom>
        </p:spPr>
        <p:txBody>
          <a:bodyPr wrap="square" lIns="91430" tIns="45715" rIns="91430" bIns="45715">
            <a:spAutoFit/>
          </a:bodyPr>
          <a:lstStyle/>
          <a:p>
            <a:pPr lvl="1">
              <a:spcBef>
                <a:spcPct val="20000"/>
              </a:spcBef>
              <a:defRPr/>
            </a:pPr>
            <a:r>
              <a:rPr lang="en-US" sz="2800" dirty="0" smtClean="0">
                <a:latin typeface="+mn-lt"/>
              </a:rPr>
              <a:t>Max pooling</a:t>
            </a:r>
            <a:endParaRPr lang="en-US" sz="2800" dirty="0">
              <a:latin typeface="+mn-lt"/>
            </a:endParaRPr>
          </a:p>
        </p:txBody>
      </p:sp>
      <p:pic>
        <p:nvPicPr>
          <p:cNvPr id="35" name="Picture 34" descr="max_pool.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162800" y="3000375"/>
            <a:ext cx="1909763" cy="12604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6" name="Title 1"/>
          <p:cNvSpPr>
            <a:spLocks noGrp="1"/>
          </p:cNvSpPr>
          <p:nvPr>
            <p:ph type="title"/>
          </p:nvPr>
        </p:nvSpPr>
        <p:spPr>
          <a:xfrm>
            <a:off x="685800" y="0"/>
            <a:ext cx="8686800" cy="838200"/>
          </a:xfrm>
        </p:spPr>
        <p:txBody>
          <a:bodyPr/>
          <a:lstStyle/>
          <a:p>
            <a:pPr>
              <a:defRPr/>
            </a:pPr>
            <a:r>
              <a:rPr lang="en-US" dirty="0" smtClean="0">
                <a:latin typeface="+mn-lt"/>
              </a:rPr>
              <a:t>Convolutional Neural Networks</a:t>
            </a:r>
            <a:endParaRPr lang="en-US" dirty="0">
              <a:latin typeface="+mn-lt"/>
            </a:endParaRPr>
          </a:p>
        </p:txBody>
      </p:sp>
      <p:sp>
        <p:nvSpPr>
          <p:cNvPr id="24" name="Rectangle 23"/>
          <p:cNvSpPr/>
          <p:nvPr/>
        </p:nvSpPr>
        <p:spPr>
          <a:xfrm>
            <a:off x="7067791" y="6550223"/>
            <a:ext cx="2076209" cy="307777"/>
          </a:xfrm>
          <a:prstGeom prst="rect">
            <a:avLst/>
          </a:prstGeom>
        </p:spPr>
        <p:txBody>
          <a:bodyPr wrap="none">
            <a:spAutoFit/>
          </a:bodyPr>
          <a:lstStyle/>
          <a:p>
            <a:r>
              <a:rPr lang="en-US" sz="1400" dirty="0"/>
              <a:t>slide credit: S</a:t>
            </a:r>
            <a:r>
              <a:rPr lang="en-US" sz="1400"/>
              <a:t>. </a:t>
            </a:r>
            <a:r>
              <a:rPr lang="en-US" sz="1400" dirty="0" err="1"/>
              <a:t>Lazebnik</a:t>
            </a:r>
            <a:endParaRPr lang="en-US" sz="1400" dirty="0"/>
          </a:p>
        </p:txBody>
      </p:sp>
      <p:sp>
        <p:nvSpPr>
          <p:cNvPr id="2" name="Rectangle 1"/>
          <p:cNvSpPr/>
          <p:nvPr/>
        </p:nvSpPr>
        <p:spPr>
          <a:xfrm>
            <a:off x="3321572" y="4990008"/>
            <a:ext cx="5822428" cy="1200329"/>
          </a:xfrm>
          <a:prstGeom prst="rect">
            <a:avLst/>
          </a:prstGeom>
        </p:spPr>
        <p:txBody>
          <a:bodyPr wrap="none">
            <a:spAutoFit/>
          </a:bodyPr>
          <a:lstStyle/>
          <a:p>
            <a:r>
              <a:rPr lang="en-US" sz="2400" dirty="0" smtClean="0">
                <a:solidFill>
                  <a:srgbClr val="000000"/>
                </a:solidFill>
                <a:latin typeface="Lucida Grande"/>
              </a:rPr>
              <a:t>Max-pooling: a non-linear down-sampling</a:t>
            </a:r>
            <a:br>
              <a:rPr lang="en-US" sz="2400" dirty="0" smtClean="0">
                <a:solidFill>
                  <a:srgbClr val="000000"/>
                </a:solidFill>
                <a:latin typeface="Lucida Grande"/>
              </a:rPr>
            </a:br>
            <a:r>
              <a:rPr lang="en-US" sz="2400" dirty="0" smtClean="0">
                <a:solidFill>
                  <a:srgbClr val="000000"/>
                </a:solidFill>
                <a:latin typeface="Lucida Grande"/>
              </a:rPr>
              <a:t/>
            </a:r>
            <a:br>
              <a:rPr lang="en-US" sz="2400" dirty="0" smtClean="0">
                <a:solidFill>
                  <a:srgbClr val="000000"/>
                </a:solidFill>
                <a:latin typeface="Lucida Grande"/>
              </a:rPr>
            </a:br>
            <a:r>
              <a:rPr lang="en-US" sz="2400" dirty="0" smtClean="0">
                <a:solidFill>
                  <a:srgbClr val="000000"/>
                </a:solidFill>
                <a:latin typeface="Lucida Grande"/>
              </a:rPr>
              <a:t>Provide </a:t>
            </a:r>
            <a:r>
              <a:rPr lang="en-US" sz="2400" i="1" dirty="0"/>
              <a:t>translation invariance</a:t>
            </a:r>
          </a:p>
        </p:txBody>
      </p:sp>
    </p:spTree>
    <p:extLst>
      <p:ext uri="{BB962C8B-B14F-4D97-AF65-F5344CB8AC3E}">
        <p14:creationId xmlns:p14="http://schemas.microsoft.com/office/powerpoint/2010/main" val="2389399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1" grpId="0" animBg="1"/>
      <p:bldP spid="3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Up Arrow 19"/>
          <p:cNvSpPr/>
          <p:nvPr/>
        </p:nvSpPr>
        <p:spPr>
          <a:xfrm>
            <a:off x="1752600" y="1828800"/>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4" name="Rounded Rectangle 3"/>
          <p:cNvSpPr/>
          <p:nvPr/>
        </p:nvSpPr>
        <p:spPr>
          <a:xfrm>
            <a:off x="688975" y="6324600"/>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Input Image</a:t>
            </a:r>
          </a:p>
        </p:txBody>
      </p:sp>
      <p:sp>
        <p:nvSpPr>
          <p:cNvPr id="5" name="Rounded Rectangle 4"/>
          <p:cNvSpPr/>
          <p:nvPr/>
        </p:nvSpPr>
        <p:spPr>
          <a:xfrm>
            <a:off x="688975" y="5124450"/>
            <a:ext cx="2513013" cy="742950"/>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Convolution (Learned)</a:t>
            </a:r>
          </a:p>
        </p:txBody>
      </p:sp>
      <p:sp>
        <p:nvSpPr>
          <p:cNvPr id="6" name="Rounded Rectangle 5"/>
          <p:cNvSpPr/>
          <p:nvPr/>
        </p:nvSpPr>
        <p:spPr>
          <a:xfrm>
            <a:off x="688975" y="4191000"/>
            <a:ext cx="2513013" cy="492125"/>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Non-linearity</a:t>
            </a:r>
          </a:p>
        </p:txBody>
      </p:sp>
      <p:sp>
        <p:nvSpPr>
          <p:cNvPr id="7" name="Rounded Rectangle 6"/>
          <p:cNvSpPr/>
          <p:nvPr/>
        </p:nvSpPr>
        <p:spPr>
          <a:xfrm>
            <a:off x="706438" y="3241675"/>
            <a:ext cx="2492375" cy="492125"/>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Spatial pooling</a:t>
            </a:r>
          </a:p>
        </p:txBody>
      </p:sp>
      <p:sp>
        <p:nvSpPr>
          <p:cNvPr id="9" name="Up Arrow 8"/>
          <p:cNvSpPr/>
          <p:nvPr/>
        </p:nvSpPr>
        <p:spPr>
          <a:xfrm>
            <a:off x="1743075" y="5915025"/>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0" name="Up Arrow 9"/>
          <p:cNvSpPr/>
          <p:nvPr/>
        </p:nvSpPr>
        <p:spPr>
          <a:xfrm>
            <a:off x="1747838" y="4722813"/>
            <a:ext cx="390525"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1" name="Up Arrow 10"/>
          <p:cNvSpPr/>
          <p:nvPr/>
        </p:nvSpPr>
        <p:spPr>
          <a:xfrm>
            <a:off x="1751013" y="3781425"/>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4" name="Up Arrow 13"/>
          <p:cNvSpPr/>
          <p:nvPr/>
        </p:nvSpPr>
        <p:spPr>
          <a:xfrm>
            <a:off x="1754188" y="2819400"/>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5" name="Rounded Rectangle 14"/>
          <p:cNvSpPr/>
          <p:nvPr/>
        </p:nvSpPr>
        <p:spPr>
          <a:xfrm>
            <a:off x="685800" y="2251075"/>
            <a:ext cx="2513013" cy="492125"/>
          </a:xfrm>
          <a:prstGeom prst="roundRect">
            <a:avLst/>
          </a:prstGeom>
          <a:solidFill>
            <a:schemeClr val="bg2">
              <a:lumMod val="20000"/>
              <a:lumOff val="80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Normalization</a:t>
            </a:r>
          </a:p>
        </p:txBody>
      </p:sp>
      <p:sp>
        <p:nvSpPr>
          <p:cNvPr id="21" name="Rounded Rectangle 20"/>
          <p:cNvSpPr/>
          <p:nvPr/>
        </p:nvSpPr>
        <p:spPr>
          <a:xfrm>
            <a:off x="685800" y="1260475"/>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Feature maps</a:t>
            </a:r>
          </a:p>
        </p:txBody>
      </p:sp>
      <p:sp>
        <p:nvSpPr>
          <p:cNvPr id="22" name="Up Arrow 21"/>
          <p:cNvSpPr/>
          <p:nvPr/>
        </p:nvSpPr>
        <p:spPr>
          <a:xfrm>
            <a:off x="1752600" y="838200"/>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24" name="Rectangle 39"/>
          <p:cNvSpPr>
            <a:spLocks noChangeArrowheads="1"/>
          </p:cNvSpPr>
          <p:nvPr/>
        </p:nvSpPr>
        <p:spPr bwMode="auto">
          <a:xfrm>
            <a:off x="3900488" y="3320116"/>
            <a:ext cx="1962150" cy="677098"/>
          </a:xfrm>
          <a:prstGeom prst="rect">
            <a:avLst/>
          </a:prstGeom>
          <a:noFill/>
          <a:ln>
            <a:noFill/>
          </a:ln>
          <a:extLst>
            <a:ext uri="{909E8E84-426E-40dd-AFC4-6F175D3DCCD1}"/>
            <a:ext uri="{91240B29-F687-4f45-9708-019B960494DF}"/>
          </a:extLst>
        </p:spPr>
        <p:txBody>
          <a:bodyPr lIns="91430" tIns="45715" rIns="91430" bIns="45715">
            <a:spAutoFit/>
          </a:bodyPr>
          <a:lstStyle/>
          <a:p>
            <a:pPr>
              <a:defRPr/>
            </a:pPr>
            <a:r>
              <a:rPr lang="en-US" sz="2000" dirty="0">
                <a:latin typeface="+mn-lt"/>
              </a:rPr>
              <a:t>Feature Maps</a:t>
            </a:r>
          </a:p>
          <a:p>
            <a:pPr>
              <a:defRPr/>
            </a:pPr>
            <a:endParaRPr lang="en-US" dirty="0">
              <a:latin typeface="+mn-lt"/>
            </a:endParaRPr>
          </a:p>
        </p:txBody>
      </p:sp>
      <p:sp>
        <p:nvSpPr>
          <p:cNvPr id="25" name="Rectangle 40"/>
          <p:cNvSpPr>
            <a:spLocks noChangeArrowheads="1"/>
          </p:cNvSpPr>
          <p:nvPr/>
        </p:nvSpPr>
        <p:spPr bwMode="auto">
          <a:xfrm>
            <a:off x="6373813" y="3276600"/>
            <a:ext cx="2309812" cy="1015653"/>
          </a:xfrm>
          <a:prstGeom prst="rect">
            <a:avLst/>
          </a:prstGeom>
          <a:noFill/>
          <a:ln>
            <a:noFill/>
          </a:ln>
          <a:extLst>
            <a:ext uri="{909E8E84-426E-40dd-AFC4-6F175D3DCCD1}"/>
            <a:ext uri="{91240B29-F687-4f45-9708-019B960494DF}"/>
          </a:extLst>
        </p:spPr>
        <p:txBody>
          <a:bodyPr lIns="91430" tIns="45715" rIns="91430" bIns="45715">
            <a:spAutoFit/>
          </a:bodyPr>
          <a:lstStyle/>
          <a:p>
            <a:pPr algn="ctr">
              <a:defRPr/>
            </a:pPr>
            <a:r>
              <a:rPr lang="en-US" sz="2000" dirty="0">
                <a:latin typeface="+mn-lt"/>
              </a:rPr>
              <a:t>Feature Maps</a:t>
            </a:r>
            <a:br>
              <a:rPr lang="en-US" sz="2000" dirty="0">
                <a:latin typeface="+mn-lt"/>
              </a:rPr>
            </a:br>
            <a:r>
              <a:rPr lang="en-US" sz="2000" dirty="0">
                <a:latin typeface="+mn-lt"/>
              </a:rPr>
              <a:t>After Contrast Normalization</a:t>
            </a:r>
          </a:p>
        </p:txBody>
      </p:sp>
      <p:pic>
        <p:nvPicPr>
          <p:cNvPr id="27664" name="Picture 25" descr="unnorm.png"/>
          <p:cNvPicPr>
            <a:picLocks noChangeAspect="1"/>
          </p:cNvPicPr>
          <p:nvPr/>
        </p:nvPicPr>
        <p:blipFill>
          <a:blip r:embed="rId2" cstate="screen">
            <a:extLst>
              <a:ext uri="{28A0092B-C50C-407E-A947-70E740481C1C}">
                <a14:useLocalDpi xmlns:a14="http://schemas.microsoft.com/office/drawing/2010/main" val="0"/>
              </a:ext>
            </a:extLst>
          </a:blip>
          <a:srcRect l="13367" t="14616" r="9908" b="17876"/>
          <a:stretch>
            <a:fillRect/>
          </a:stretch>
        </p:blipFill>
        <p:spPr bwMode="auto">
          <a:xfrm>
            <a:off x="3505200" y="1752600"/>
            <a:ext cx="2395538" cy="157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norm.png"/>
          <p:cNvPicPr>
            <a:picLocks noChangeAspect="1"/>
          </p:cNvPicPr>
          <p:nvPr/>
        </p:nvPicPr>
        <p:blipFill>
          <a:blip r:embed="rId3" cstate="screen">
            <a:extLst>
              <a:ext uri="{28A0092B-C50C-407E-A947-70E740481C1C}">
                <a14:useLocalDpi xmlns:a14="http://schemas.microsoft.com/office/drawing/2010/main" val="0"/>
              </a:ext>
            </a:extLst>
          </a:blip>
          <a:srcRect l="13144" t="14581" r="9763" b="17912"/>
          <a:stretch>
            <a:fillRect/>
          </a:stretch>
        </p:blipFill>
        <p:spPr bwMode="auto">
          <a:xfrm>
            <a:off x="6278563" y="1736725"/>
            <a:ext cx="2408237"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itle 1"/>
          <p:cNvSpPr>
            <a:spLocks noGrp="1"/>
          </p:cNvSpPr>
          <p:nvPr>
            <p:ph type="title"/>
          </p:nvPr>
        </p:nvSpPr>
        <p:spPr>
          <a:xfrm>
            <a:off x="685800" y="0"/>
            <a:ext cx="8686800" cy="838200"/>
          </a:xfrm>
        </p:spPr>
        <p:txBody>
          <a:bodyPr/>
          <a:lstStyle/>
          <a:p>
            <a:pPr>
              <a:defRPr/>
            </a:pPr>
            <a:r>
              <a:rPr lang="en-US" dirty="0" smtClean="0">
                <a:latin typeface="+mn-lt"/>
              </a:rPr>
              <a:t>Convolutional Neural Networks</a:t>
            </a:r>
            <a:endParaRPr lang="en-US" dirty="0">
              <a:latin typeface="+mn-lt"/>
            </a:endParaRPr>
          </a:p>
        </p:txBody>
      </p:sp>
      <p:sp>
        <p:nvSpPr>
          <p:cNvPr id="23" name="Rectangle 22"/>
          <p:cNvSpPr/>
          <p:nvPr/>
        </p:nvSpPr>
        <p:spPr>
          <a:xfrm>
            <a:off x="7067791" y="6550223"/>
            <a:ext cx="2076209" cy="307777"/>
          </a:xfrm>
          <a:prstGeom prst="rect">
            <a:avLst/>
          </a:prstGeom>
        </p:spPr>
        <p:txBody>
          <a:bodyPr wrap="none">
            <a:spAutoFit/>
          </a:bodyPr>
          <a:lstStyle/>
          <a:p>
            <a:r>
              <a:rPr lang="en-US" sz="1400" dirty="0"/>
              <a:t>slide credit: S</a:t>
            </a:r>
            <a:r>
              <a:rPr lang="en-US" sz="1400"/>
              <a:t>. </a:t>
            </a:r>
            <a:r>
              <a:rPr lang="en-US" sz="1400" dirty="0" err="1"/>
              <a:t>Lazebnik</a:t>
            </a:r>
            <a:endParaRPr lang="en-US" sz="1400" dirty="0"/>
          </a:p>
        </p:txBody>
      </p:sp>
    </p:spTree>
    <p:extLst>
      <p:ext uri="{BB962C8B-B14F-4D97-AF65-F5344CB8AC3E}">
        <p14:creationId xmlns:p14="http://schemas.microsoft.com/office/powerpoint/2010/main" val="1590611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Up Arrow 9"/>
          <p:cNvSpPr/>
          <p:nvPr/>
        </p:nvSpPr>
        <p:spPr>
          <a:xfrm>
            <a:off x="1747838" y="4722813"/>
            <a:ext cx="390525"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4" name="Rounded Rectangle 3"/>
          <p:cNvSpPr/>
          <p:nvPr/>
        </p:nvSpPr>
        <p:spPr>
          <a:xfrm>
            <a:off x="688975" y="6324600"/>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Input Image</a:t>
            </a:r>
          </a:p>
        </p:txBody>
      </p:sp>
      <p:sp>
        <p:nvSpPr>
          <p:cNvPr id="5" name="Rounded Rectangle 4"/>
          <p:cNvSpPr/>
          <p:nvPr/>
        </p:nvSpPr>
        <p:spPr>
          <a:xfrm>
            <a:off x="688975" y="5124450"/>
            <a:ext cx="2513013" cy="742950"/>
          </a:xfrm>
          <a:prstGeom prst="roundRect">
            <a:avLst/>
          </a:prstGeom>
          <a:solidFill>
            <a:schemeClr val="accent2">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Convolution (Learned)</a:t>
            </a:r>
          </a:p>
        </p:txBody>
      </p:sp>
      <p:sp>
        <p:nvSpPr>
          <p:cNvPr id="6" name="Rounded Rectangle 5"/>
          <p:cNvSpPr/>
          <p:nvPr/>
        </p:nvSpPr>
        <p:spPr>
          <a:xfrm>
            <a:off x="688975" y="4191000"/>
            <a:ext cx="2513013" cy="492125"/>
          </a:xfrm>
          <a:prstGeom prst="roundRect">
            <a:avLst/>
          </a:prstGeom>
          <a:solidFill>
            <a:schemeClr val="accent1">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Non-linearity</a:t>
            </a:r>
          </a:p>
        </p:txBody>
      </p:sp>
      <p:sp>
        <p:nvSpPr>
          <p:cNvPr id="7" name="Rounded Rectangle 6"/>
          <p:cNvSpPr/>
          <p:nvPr/>
        </p:nvSpPr>
        <p:spPr>
          <a:xfrm>
            <a:off x="706438" y="3241675"/>
            <a:ext cx="2492375" cy="492125"/>
          </a:xfrm>
          <a:prstGeom prst="roundRect">
            <a:avLst/>
          </a:prstGeom>
          <a:solidFill>
            <a:schemeClr val="accent3">
              <a:lumMod val="60000"/>
              <a:lumOff val="4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Spatial pooling</a:t>
            </a:r>
          </a:p>
        </p:txBody>
      </p:sp>
      <p:sp>
        <p:nvSpPr>
          <p:cNvPr id="9" name="Up Arrow 8"/>
          <p:cNvSpPr/>
          <p:nvPr/>
        </p:nvSpPr>
        <p:spPr>
          <a:xfrm>
            <a:off x="1743075" y="5915025"/>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1" name="Up Arrow 10"/>
          <p:cNvSpPr/>
          <p:nvPr/>
        </p:nvSpPr>
        <p:spPr>
          <a:xfrm>
            <a:off x="1751013" y="3781425"/>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4" name="Up Arrow 13"/>
          <p:cNvSpPr/>
          <p:nvPr/>
        </p:nvSpPr>
        <p:spPr>
          <a:xfrm>
            <a:off x="1754188" y="2819400"/>
            <a:ext cx="392112"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5" name="Rounded Rectangle 14"/>
          <p:cNvSpPr/>
          <p:nvPr/>
        </p:nvSpPr>
        <p:spPr>
          <a:xfrm>
            <a:off x="685800" y="2251075"/>
            <a:ext cx="2513013" cy="492125"/>
          </a:xfrm>
          <a:prstGeom prst="roundRect">
            <a:avLst/>
          </a:prstGeom>
          <a:solidFill>
            <a:schemeClr val="bg2">
              <a:lumMod val="20000"/>
              <a:lumOff val="80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Normalization</a:t>
            </a:r>
          </a:p>
        </p:txBody>
      </p:sp>
      <p:sp>
        <p:nvSpPr>
          <p:cNvPr id="20" name="Up Arrow 19"/>
          <p:cNvSpPr/>
          <p:nvPr/>
        </p:nvSpPr>
        <p:spPr>
          <a:xfrm>
            <a:off x="1752600" y="1828800"/>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21" name="Rounded Rectangle 20"/>
          <p:cNvSpPr/>
          <p:nvPr/>
        </p:nvSpPr>
        <p:spPr>
          <a:xfrm>
            <a:off x="685800" y="1260475"/>
            <a:ext cx="2513013" cy="492125"/>
          </a:xfrm>
          <a:prstGeom prst="roundRect">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r>
              <a:rPr lang="en-US" sz="2000" dirty="0">
                <a:solidFill>
                  <a:schemeClr val="tx1"/>
                </a:solidFill>
                <a:cs typeface="Myriad Pro"/>
              </a:rPr>
              <a:t>Feature maps</a:t>
            </a:r>
          </a:p>
        </p:txBody>
      </p:sp>
      <p:sp>
        <p:nvSpPr>
          <p:cNvPr id="22" name="Up Arrow 21"/>
          <p:cNvSpPr/>
          <p:nvPr/>
        </p:nvSpPr>
        <p:spPr>
          <a:xfrm>
            <a:off x="1752600" y="838200"/>
            <a:ext cx="392113" cy="409575"/>
          </a:xfrm>
          <a:prstGeom prst="upArrow">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lIns="91430" tIns="45715" rIns="91430" bIns="45715" anchor="ctr"/>
          <a:lstStyle/>
          <a:p>
            <a:pPr algn="ctr">
              <a:defRPr/>
            </a:pPr>
            <a:endParaRPr lang="en-US">
              <a:solidFill>
                <a:schemeClr val="tx1"/>
              </a:solidFill>
            </a:endParaRPr>
          </a:p>
        </p:txBody>
      </p:sp>
      <p:sp>
        <p:nvSpPr>
          <p:cNvPr id="17" name="Title 1"/>
          <p:cNvSpPr>
            <a:spLocks noGrp="1"/>
          </p:cNvSpPr>
          <p:nvPr>
            <p:ph type="title"/>
          </p:nvPr>
        </p:nvSpPr>
        <p:spPr>
          <a:xfrm>
            <a:off x="685800" y="0"/>
            <a:ext cx="8686800" cy="838200"/>
          </a:xfrm>
        </p:spPr>
        <p:txBody>
          <a:bodyPr/>
          <a:lstStyle/>
          <a:p>
            <a:pPr>
              <a:defRPr/>
            </a:pPr>
            <a:r>
              <a:rPr lang="en-US" dirty="0" smtClean="0">
                <a:latin typeface="+mn-lt"/>
              </a:rPr>
              <a:t>Convolutional Neural Networks</a:t>
            </a:r>
            <a:endParaRPr lang="en-US" dirty="0">
              <a:latin typeface="+mn-lt"/>
            </a:endParaRPr>
          </a:p>
        </p:txBody>
      </p:sp>
      <p:sp>
        <p:nvSpPr>
          <p:cNvPr id="18" name="Rectangle 17"/>
          <p:cNvSpPr/>
          <p:nvPr/>
        </p:nvSpPr>
        <p:spPr>
          <a:xfrm>
            <a:off x="7067791" y="6550223"/>
            <a:ext cx="2076209" cy="307777"/>
          </a:xfrm>
          <a:prstGeom prst="rect">
            <a:avLst/>
          </a:prstGeom>
        </p:spPr>
        <p:txBody>
          <a:bodyPr wrap="none">
            <a:spAutoFit/>
          </a:bodyPr>
          <a:lstStyle/>
          <a:p>
            <a:r>
              <a:rPr lang="en-US" sz="1400" dirty="0"/>
              <a:t>slide credit: S</a:t>
            </a:r>
            <a:r>
              <a:rPr lang="en-US" sz="1400"/>
              <a:t>. </a:t>
            </a:r>
            <a:r>
              <a:rPr lang="en-US" sz="1400" dirty="0" err="1"/>
              <a:t>Lazebnik</a:t>
            </a:r>
            <a:endParaRPr lang="en-US" sz="1400" dirty="0"/>
          </a:p>
        </p:txBody>
      </p:sp>
    </p:spTree>
    <p:extLst>
      <p:ext uri="{BB962C8B-B14F-4D97-AF65-F5344CB8AC3E}">
        <p14:creationId xmlns:p14="http://schemas.microsoft.com/office/powerpoint/2010/main" val="6488719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dirty="0"/>
              <a:t>Engineered vs. learned features</a:t>
            </a:r>
          </a:p>
        </p:txBody>
      </p:sp>
      <p:sp>
        <p:nvSpPr>
          <p:cNvPr id="4" name="Rectangle 3"/>
          <p:cNvSpPr/>
          <p:nvPr/>
        </p:nvSpPr>
        <p:spPr bwMode="auto">
          <a:xfrm>
            <a:off x="1539875" y="6183313"/>
            <a:ext cx="2095500" cy="276225"/>
          </a:xfrm>
          <a:prstGeom prst="rect">
            <a:avLst/>
          </a:prstGeom>
          <a:solidFill>
            <a:schemeClr val="bg1">
              <a:lumMod val="75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32000C"/>
                </a:solidFill>
              </a:rPr>
              <a:t>Image</a:t>
            </a:r>
          </a:p>
        </p:txBody>
      </p:sp>
      <p:sp>
        <p:nvSpPr>
          <p:cNvPr id="6" name="Rectangle 5"/>
          <p:cNvSpPr/>
          <p:nvPr/>
        </p:nvSpPr>
        <p:spPr bwMode="auto">
          <a:xfrm>
            <a:off x="1539875" y="5611813"/>
            <a:ext cx="2095500" cy="276225"/>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Feature extraction</a:t>
            </a:r>
          </a:p>
        </p:txBody>
      </p:sp>
      <p:sp>
        <p:nvSpPr>
          <p:cNvPr id="7" name="Rectangle 6"/>
          <p:cNvSpPr/>
          <p:nvPr/>
        </p:nvSpPr>
        <p:spPr bwMode="auto">
          <a:xfrm>
            <a:off x="1539875" y="5040313"/>
            <a:ext cx="2095500" cy="276225"/>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Pooling</a:t>
            </a:r>
          </a:p>
        </p:txBody>
      </p:sp>
      <p:sp>
        <p:nvSpPr>
          <p:cNvPr id="8" name="Rectangle 7"/>
          <p:cNvSpPr/>
          <p:nvPr/>
        </p:nvSpPr>
        <p:spPr bwMode="auto">
          <a:xfrm>
            <a:off x="1539875" y="4473575"/>
            <a:ext cx="2095500" cy="276225"/>
          </a:xfrm>
          <a:prstGeom prst="rect">
            <a:avLst/>
          </a:prstGeom>
          <a:solidFill>
            <a:srgbClr val="FF5B5B"/>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Classifier</a:t>
            </a:r>
          </a:p>
        </p:txBody>
      </p:sp>
      <p:sp>
        <p:nvSpPr>
          <p:cNvPr id="9" name="Down Arrow 8"/>
          <p:cNvSpPr/>
          <p:nvPr/>
        </p:nvSpPr>
        <p:spPr bwMode="auto">
          <a:xfrm rot="10800000">
            <a:off x="2373313" y="5889625"/>
            <a:ext cx="428625" cy="223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Down Arrow 9"/>
          <p:cNvSpPr/>
          <p:nvPr/>
        </p:nvSpPr>
        <p:spPr bwMode="auto">
          <a:xfrm rot="10800000">
            <a:off x="2373313" y="5360988"/>
            <a:ext cx="428625" cy="223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Down Arrow 10"/>
          <p:cNvSpPr/>
          <p:nvPr/>
        </p:nvSpPr>
        <p:spPr bwMode="auto">
          <a:xfrm rot="10800000">
            <a:off x="2373313" y="4784725"/>
            <a:ext cx="428625" cy="223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Down Arrow 11"/>
          <p:cNvSpPr/>
          <p:nvPr/>
        </p:nvSpPr>
        <p:spPr bwMode="auto">
          <a:xfrm rot="10800000">
            <a:off x="2373313" y="4238625"/>
            <a:ext cx="428625" cy="223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48" name="Rectangle 12"/>
          <p:cNvSpPr>
            <a:spLocks noChangeArrowheads="1"/>
          </p:cNvSpPr>
          <p:nvPr/>
        </p:nvSpPr>
        <p:spPr bwMode="auto">
          <a:xfrm>
            <a:off x="2087563" y="3786188"/>
            <a:ext cx="100012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zh-TW">
                <a:latin typeface="Arial" panose="020B0604020202020204" pitchFamily="34" charset="0"/>
              </a:rPr>
              <a:t>Label</a:t>
            </a:r>
            <a:endParaRPr lang="en-US" altLang="en-US">
              <a:latin typeface="Arial" panose="020B0604020202020204" pitchFamily="34" charset="0"/>
            </a:endParaRPr>
          </a:p>
        </p:txBody>
      </p:sp>
      <p:grpSp>
        <p:nvGrpSpPr>
          <p:cNvPr id="2" name="Group 1"/>
          <p:cNvGrpSpPr>
            <a:grpSpLocks/>
          </p:cNvGrpSpPr>
          <p:nvPr/>
        </p:nvGrpSpPr>
        <p:grpSpPr bwMode="auto">
          <a:xfrm>
            <a:off x="6324600" y="981075"/>
            <a:ext cx="2124075" cy="5478463"/>
            <a:chOff x="5480050" y="976313"/>
            <a:chExt cx="2124075" cy="5478462"/>
          </a:xfrm>
        </p:grpSpPr>
        <p:sp>
          <p:nvSpPr>
            <p:cNvPr id="5" name="Rectangle 4"/>
            <p:cNvSpPr/>
            <p:nvPr/>
          </p:nvSpPr>
          <p:spPr bwMode="auto">
            <a:xfrm>
              <a:off x="5497513" y="6178550"/>
              <a:ext cx="2095500" cy="276225"/>
            </a:xfrm>
            <a:prstGeom prst="rect">
              <a:avLst/>
            </a:prstGeom>
            <a:solidFill>
              <a:schemeClr val="bg1">
                <a:lumMod val="75000"/>
              </a:schemeClr>
            </a:solid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32000C"/>
                  </a:solidFill>
                </a:rPr>
                <a:t>Image</a:t>
              </a:r>
            </a:p>
          </p:txBody>
        </p:sp>
        <p:sp>
          <p:nvSpPr>
            <p:cNvPr id="14" name="Rectangle 13"/>
            <p:cNvSpPr/>
            <p:nvPr/>
          </p:nvSpPr>
          <p:spPr bwMode="auto">
            <a:xfrm>
              <a:off x="5497513" y="5610225"/>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Convolution/pool</a:t>
              </a:r>
            </a:p>
          </p:txBody>
        </p:sp>
        <p:sp>
          <p:nvSpPr>
            <p:cNvPr id="16" name="Rectangle 15"/>
            <p:cNvSpPr/>
            <p:nvPr/>
          </p:nvSpPr>
          <p:spPr bwMode="auto">
            <a:xfrm>
              <a:off x="5508625" y="5040312"/>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Convolution/pool</a:t>
              </a:r>
            </a:p>
          </p:txBody>
        </p:sp>
        <p:sp>
          <p:nvSpPr>
            <p:cNvPr id="20" name="Rectangle 19"/>
            <p:cNvSpPr/>
            <p:nvPr/>
          </p:nvSpPr>
          <p:spPr bwMode="auto">
            <a:xfrm>
              <a:off x="5487988" y="4471987"/>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Convolution/pool</a:t>
              </a:r>
            </a:p>
          </p:txBody>
        </p:sp>
        <p:sp>
          <p:nvSpPr>
            <p:cNvPr id="21" name="Rectangle 20"/>
            <p:cNvSpPr/>
            <p:nvPr/>
          </p:nvSpPr>
          <p:spPr bwMode="auto">
            <a:xfrm>
              <a:off x="5497513" y="3902075"/>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Convolution/pool</a:t>
              </a:r>
            </a:p>
          </p:txBody>
        </p:sp>
        <p:sp>
          <p:nvSpPr>
            <p:cNvPr id="22" name="Rectangle 21"/>
            <p:cNvSpPr/>
            <p:nvPr/>
          </p:nvSpPr>
          <p:spPr bwMode="auto">
            <a:xfrm>
              <a:off x="5508625" y="3332163"/>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Convolution/pool</a:t>
              </a:r>
            </a:p>
          </p:txBody>
        </p:sp>
        <p:sp>
          <p:nvSpPr>
            <p:cNvPr id="23" name="Rectangle 22"/>
            <p:cNvSpPr/>
            <p:nvPr/>
          </p:nvSpPr>
          <p:spPr bwMode="auto">
            <a:xfrm>
              <a:off x="5497513" y="2762251"/>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Dense</a:t>
              </a:r>
            </a:p>
          </p:txBody>
        </p:sp>
        <p:sp>
          <p:nvSpPr>
            <p:cNvPr id="24" name="Rectangle 23"/>
            <p:cNvSpPr/>
            <p:nvPr/>
          </p:nvSpPr>
          <p:spPr bwMode="auto">
            <a:xfrm>
              <a:off x="5486400" y="2192338"/>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Dense</a:t>
              </a:r>
            </a:p>
          </p:txBody>
        </p:sp>
        <p:sp>
          <p:nvSpPr>
            <p:cNvPr id="25" name="Rectangle 24"/>
            <p:cNvSpPr/>
            <p:nvPr/>
          </p:nvSpPr>
          <p:spPr bwMode="auto">
            <a:xfrm>
              <a:off x="5480050" y="1625601"/>
              <a:ext cx="2095500" cy="276225"/>
            </a:xfrm>
            <a:prstGeom prst="rect">
              <a:avLst/>
            </a:prstGeom>
            <a:solidFill>
              <a:srgbClr val="92D05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Dense</a:t>
              </a:r>
            </a:p>
          </p:txBody>
        </p:sp>
        <p:sp>
          <p:nvSpPr>
            <p:cNvPr id="26" name="Down Arrow 25"/>
            <p:cNvSpPr/>
            <p:nvPr/>
          </p:nvSpPr>
          <p:spPr bwMode="auto">
            <a:xfrm rot="10800000">
              <a:off x="6342063" y="5918200"/>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Down Arrow 26"/>
            <p:cNvSpPr/>
            <p:nvPr/>
          </p:nvSpPr>
          <p:spPr bwMode="auto">
            <a:xfrm rot="10800000">
              <a:off x="6342063" y="5349875"/>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Down Arrow 27"/>
            <p:cNvSpPr/>
            <p:nvPr/>
          </p:nvSpPr>
          <p:spPr bwMode="auto">
            <a:xfrm rot="10800000">
              <a:off x="6342063" y="4781550"/>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Down Arrow 28"/>
            <p:cNvSpPr/>
            <p:nvPr/>
          </p:nvSpPr>
          <p:spPr bwMode="auto">
            <a:xfrm rot="10800000">
              <a:off x="6342063" y="4213225"/>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Down Arrow 29"/>
            <p:cNvSpPr/>
            <p:nvPr/>
          </p:nvSpPr>
          <p:spPr bwMode="auto">
            <a:xfrm rot="10800000">
              <a:off x="6342063" y="3643313"/>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Down Arrow 30"/>
            <p:cNvSpPr/>
            <p:nvPr/>
          </p:nvSpPr>
          <p:spPr bwMode="auto">
            <a:xfrm rot="10800000">
              <a:off x="6342063" y="3079751"/>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Down Arrow 31"/>
            <p:cNvSpPr/>
            <p:nvPr/>
          </p:nvSpPr>
          <p:spPr bwMode="auto">
            <a:xfrm rot="10800000">
              <a:off x="6319838" y="2505076"/>
              <a:ext cx="428625" cy="222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Down Arrow 32"/>
            <p:cNvSpPr/>
            <p:nvPr/>
          </p:nvSpPr>
          <p:spPr bwMode="auto">
            <a:xfrm rot="10800000">
              <a:off x="6319838" y="1917701"/>
              <a:ext cx="428625" cy="2238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367" name="Rectangle 34"/>
            <p:cNvSpPr>
              <a:spLocks noChangeArrowheads="1"/>
            </p:cNvSpPr>
            <p:nvPr/>
          </p:nvSpPr>
          <p:spPr bwMode="auto">
            <a:xfrm>
              <a:off x="6056390" y="976313"/>
              <a:ext cx="999770" cy="49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zh-TW">
                  <a:latin typeface="Arial" panose="020B0604020202020204" pitchFamily="34" charset="0"/>
                </a:rPr>
                <a:t>Label</a:t>
              </a:r>
              <a:endParaRPr lang="en-US" altLang="en-US">
                <a:latin typeface="Arial" panose="020B0604020202020204" pitchFamily="34" charset="0"/>
              </a:endParaRPr>
            </a:p>
          </p:txBody>
        </p:sp>
        <p:sp>
          <p:nvSpPr>
            <p:cNvPr id="36" name="Down Arrow 35"/>
            <p:cNvSpPr/>
            <p:nvPr/>
          </p:nvSpPr>
          <p:spPr bwMode="auto">
            <a:xfrm rot="10800000">
              <a:off x="6342063" y="1389063"/>
              <a:ext cx="428625" cy="2238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35" name="Rectangle 1"/>
          <p:cNvSpPr>
            <a:spLocks noChangeArrowheads="1"/>
          </p:cNvSpPr>
          <p:nvPr/>
        </p:nvSpPr>
        <p:spPr bwMode="auto">
          <a:xfrm>
            <a:off x="457200" y="1366837"/>
            <a:ext cx="563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400" dirty="0">
                <a:latin typeface="Arial" panose="020B0604020202020204" pitchFamily="34" charset="0"/>
              </a:rPr>
              <a:t>Convolutional filters are trained in a supervised manner by back-propagating </a:t>
            </a:r>
            <a:br>
              <a:rPr lang="en-US" altLang="en-US" sz="2400" dirty="0">
                <a:latin typeface="Arial" panose="020B0604020202020204" pitchFamily="34" charset="0"/>
              </a:rPr>
            </a:br>
            <a:r>
              <a:rPr lang="en-US" altLang="en-US" sz="2400" dirty="0">
                <a:latin typeface="Arial" panose="020B0604020202020204" pitchFamily="34" charset="0"/>
              </a:rPr>
              <a:t>classification error</a:t>
            </a:r>
          </a:p>
        </p:txBody>
      </p:sp>
    </p:spTree>
    <p:extLst>
      <p:ext uri="{BB962C8B-B14F-4D97-AF65-F5344CB8AC3E}">
        <p14:creationId xmlns:p14="http://schemas.microsoft.com/office/powerpoint/2010/main" val="235004863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3300" y="3489325"/>
            <a:ext cx="706755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Rectangle 5"/>
          <p:cNvSpPr>
            <a:spLocks noChangeArrowheads="1"/>
          </p:cNvSpPr>
          <p:nvPr/>
        </p:nvSpPr>
        <p:spPr bwMode="auto">
          <a:xfrm>
            <a:off x="1862138" y="5821363"/>
            <a:ext cx="5924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b="1">
                <a:latin typeface="Arial" panose="020B0604020202020204" pitchFamily="34" charset="0"/>
              </a:rPr>
              <a:t>Imagenet Classification with Deep Convolutional Neural Networks</a:t>
            </a:r>
            <a:r>
              <a:rPr lang="en-US" altLang="en-US" sz="1600">
                <a:latin typeface="Arial" panose="020B0604020202020204" pitchFamily="34" charset="0"/>
              </a:rPr>
              <a:t>, Krizhevsky, Sutskever, and Hinton, NIPS </a:t>
            </a:r>
            <a:r>
              <a:rPr lang="en-US" altLang="en-US" sz="1600" b="1">
                <a:solidFill>
                  <a:srgbClr val="C00000"/>
                </a:solidFill>
                <a:latin typeface="Arial" panose="020B0604020202020204" pitchFamily="34" charset="0"/>
              </a:rPr>
              <a:t>2012</a:t>
            </a:r>
          </a:p>
        </p:txBody>
      </p:sp>
      <p:grpSp>
        <p:nvGrpSpPr>
          <p:cNvPr id="3" name="Group 2"/>
          <p:cNvGrpSpPr>
            <a:grpSpLocks/>
          </p:cNvGrpSpPr>
          <p:nvPr/>
        </p:nvGrpSpPr>
        <p:grpSpPr bwMode="auto">
          <a:xfrm>
            <a:off x="1149350" y="528638"/>
            <a:ext cx="7218363" cy="2752725"/>
            <a:chOff x="1149350" y="528638"/>
            <a:chExt cx="7218363" cy="2752725"/>
          </a:xfrm>
        </p:grpSpPr>
        <p:pic>
          <p:nvPicPr>
            <p:cNvPr id="8807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9350" y="528638"/>
              <a:ext cx="7218363"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Rectangle 7"/>
            <p:cNvSpPr>
              <a:spLocks noChangeArrowheads="1"/>
            </p:cNvSpPr>
            <p:nvPr/>
          </p:nvSpPr>
          <p:spPr bwMode="auto">
            <a:xfrm>
              <a:off x="1862138" y="269716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b="1">
                  <a:latin typeface="Arial" panose="020B0604020202020204" pitchFamily="34" charset="0"/>
                </a:rPr>
                <a:t>Gradient-Based Learning Applied to Document Recognition</a:t>
              </a:r>
              <a:r>
                <a:rPr lang="en-US" altLang="en-US" sz="1600">
                  <a:latin typeface="Arial" panose="020B0604020202020204" pitchFamily="34" charset="0"/>
                </a:rPr>
                <a:t>, LeCun, Bottou, Bengio and Haffner, Proc. of the IEEE, </a:t>
              </a:r>
              <a:r>
                <a:rPr lang="en-US" altLang="en-US" sz="1600" b="1">
                  <a:solidFill>
                    <a:srgbClr val="C00000"/>
                  </a:solidFill>
                  <a:latin typeface="Arial" panose="020B0604020202020204" pitchFamily="34" charset="0"/>
                </a:rPr>
                <a:t>1998</a:t>
              </a:r>
            </a:p>
          </p:txBody>
        </p:sp>
      </p:grpSp>
      <p:sp>
        <p:nvSpPr>
          <p:cNvPr id="88069" name="Rectangle 2"/>
          <p:cNvSpPr>
            <a:spLocks noChangeArrowheads="1"/>
          </p:cNvSpPr>
          <p:nvPr/>
        </p:nvSpPr>
        <p:spPr bwMode="auto">
          <a:xfrm>
            <a:off x="6565900" y="6443663"/>
            <a:ext cx="244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Slide Credit: L. Zitnick</a:t>
            </a:r>
          </a:p>
        </p:txBody>
      </p:sp>
    </p:spTree>
    <p:extLst>
      <p:ext uri="{BB962C8B-B14F-4D97-AF65-F5344CB8AC3E}">
        <p14:creationId xmlns:p14="http://schemas.microsoft.com/office/powerpoint/2010/main" val="2141424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9350" y="528638"/>
            <a:ext cx="7218363"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3489325"/>
            <a:ext cx="706755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2" name="Rectangle 5"/>
          <p:cNvSpPr>
            <a:spLocks noChangeArrowheads="1"/>
          </p:cNvSpPr>
          <p:nvPr/>
        </p:nvSpPr>
        <p:spPr bwMode="auto">
          <a:xfrm>
            <a:off x="1862138" y="5821363"/>
            <a:ext cx="5924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b="1">
                <a:latin typeface="Arial" panose="020B0604020202020204" pitchFamily="34" charset="0"/>
              </a:rPr>
              <a:t>Imagenet Classification with Deep Convolutional Neural Networks</a:t>
            </a:r>
            <a:r>
              <a:rPr lang="en-US" altLang="en-US" sz="1600">
                <a:latin typeface="Arial" panose="020B0604020202020204" pitchFamily="34" charset="0"/>
              </a:rPr>
              <a:t>, Krizhevsky, Sutskever, and Hinton, NIPS </a:t>
            </a:r>
            <a:r>
              <a:rPr lang="en-US" altLang="en-US" sz="1600" b="1">
                <a:solidFill>
                  <a:srgbClr val="C00000"/>
                </a:solidFill>
                <a:latin typeface="Arial" panose="020B0604020202020204" pitchFamily="34" charset="0"/>
              </a:rPr>
              <a:t>2012</a:t>
            </a:r>
          </a:p>
        </p:txBody>
      </p:sp>
      <p:sp>
        <p:nvSpPr>
          <p:cNvPr id="89093" name="Rectangle 7"/>
          <p:cNvSpPr>
            <a:spLocks noChangeArrowheads="1"/>
          </p:cNvSpPr>
          <p:nvPr/>
        </p:nvSpPr>
        <p:spPr bwMode="auto">
          <a:xfrm>
            <a:off x="1862138" y="2697163"/>
            <a:ext cx="5543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b="1">
                <a:latin typeface="Arial" panose="020B0604020202020204" pitchFamily="34" charset="0"/>
              </a:rPr>
              <a:t>Gradient-Based Learning Applied to Document Recognition</a:t>
            </a:r>
            <a:r>
              <a:rPr lang="en-US" altLang="en-US" sz="1600">
                <a:latin typeface="Arial" panose="020B0604020202020204" pitchFamily="34" charset="0"/>
              </a:rPr>
              <a:t>, LeCun, Bottou, Bengio and Haffner, Proc. of the IEEE, </a:t>
            </a:r>
            <a:r>
              <a:rPr lang="en-US" altLang="en-US" sz="1600" b="1">
                <a:solidFill>
                  <a:srgbClr val="C00000"/>
                </a:solidFill>
                <a:latin typeface="Arial" panose="020B0604020202020204" pitchFamily="34" charset="0"/>
              </a:rPr>
              <a:t>1998</a:t>
            </a:r>
          </a:p>
        </p:txBody>
      </p:sp>
      <p:sp>
        <p:nvSpPr>
          <p:cNvPr id="10" name="Rectangle 9"/>
          <p:cNvSpPr/>
          <p:nvPr/>
        </p:nvSpPr>
        <p:spPr>
          <a:xfrm>
            <a:off x="90488" y="53975"/>
            <a:ext cx="8963025" cy="6753225"/>
          </a:xfrm>
          <a:prstGeom prst="rect">
            <a:avLst/>
          </a:prstGeom>
          <a:solidFill>
            <a:srgbClr val="FFFFFF">
              <a:alpha val="6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TextBox 8"/>
          <p:cNvSpPr txBox="1">
            <a:spLocks noChangeArrowheads="1"/>
          </p:cNvSpPr>
          <p:nvPr/>
        </p:nvSpPr>
        <p:spPr bwMode="auto">
          <a:xfrm rot="-1564598">
            <a:off x="844550" y="1319213"/>
            <a:ext cx="6964363"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n-US" altLang="en-US" sz="8800">
                <a:solidFill>
                  <a:srgbClr val="C00000"/>
                </a:solidFill>
                <a:latin typeface="Arial" panose="020B0604020202020204" pitchFamily="34" charset="0"/>
              </a:rPr>
              <a:t>GPUs</a:t>
            </a:r>
          </a:p>
          <a:p>
            <a:pPr algn="ctr" eaLnBrk="1" hangingPunct="1">
              <a:spcBef>
                <a:spcPct val="0"/>
              </a:spcBef>
              <a:buFontTx/>
              <a:buNone/>
            </a:pPr>
            <a:r>
              <a:rPr lang="en-US" altLang="en-US" sz="8800">
                <a:solidFill>
                  <a:srgbClr val="C00000"/>
                </a:solidFill>
                <a:latin typeface="Arial" panose="020B0604020202020204" pitchFamily="34" charset="0"/>
              </a:rPr>
              <a:t>+</a:t>
            </a:r>
          </a:p>
          <a:p>
            <a:pPr algn="ctr" eaLnBrk="1" hangingPunct="1">
              <a:spcBef>
                <a:spcPct val="0"/>
              </a:spcBef>
              <a:buFontTx/>
              <a:buNone/>
            </a:pPr>
            <a:r>
              <a:rPr lang="en-US" altLang="en-US" sz="8800">
                <a:solidFill>
                  <a:srgbClr val="C00000"/>
                </a:solidFill>
                <a:latin typeface="Arial" panose="020B0604020202020204" pitchFamily="34" charset="0"/>
              </a:rPr>
              <a:t>Data*</a:t>
            </a:r>
          </a:p>
        </p:txBody>
      </p:sp>
      <p:sp>
        <p:nvSpPr>
          <p:cNvPr id="2" name="TextBox 1"/>
          <p:cNvSpPr txBox="1">
            <a:spLocks noChangeArrowheads="1"/>
          </p:cNvSpPr>
          <p:nvPr/>
        </p:nvSpPr>
        <p:spPr bwMode="auto">
          <a:xfrm>
            <a:off x="3352800" y="5888038"/>
            <a:ext cx="5791200" cy="523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a:solidFill>
                  <a:srgbClr val="C00000"/>
                </a:solidFill>
                <a:latin typeface="Arial" panose="020B0604020202020204" pitchFamily="34" charset="0"/>
              </a:rPr>
              <a:t>* Rectified activations and dropout</a:t>
            </a:r>
          </a:p>
        </p:txBody>
      </p:sp>
      <p:sp>
        <p:nvSpPr>
          <p:cNvPr id="89097" name="Rectangle 2"/>
          <p:cNvSpPr>
            <a:spLocks noChangeArrowheads="1"/>
          </p:cNvSpPr>
          <p:nvPr/>
        </p:nvSpPr>
        <p:spPr bwMode="auto">
          <a:xfrm>
            <a:off x="6565900" y="6443663"/>
            <a:ext cx="2441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Slide Credit: L. Zitnick</a:t>
            </a:r>
          </a:p>
        </p:txBody>
      </p:sp>
    </p:spTree>
    <p:extLst>
      <p:ext uri="{BB962C8B-B14F-4D97-AF65-F5344CB8AC3E}">
        <p14:creationId xmlns:p14="http://schemas.microsoft.com/office/powerpoint/2010/main" val="3368358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z="3800" dirty="0" smtClean="0"/>
              <a:t>Instance recognition:</a:t>
            </a:r>
            <a:br>
              <a:rPr lang="en-US" sz="3800" dirty="0" smtClean="0"/>
            </a:br>
            <a:r>
              <a:rPr lang="en-US" sz="3800" dirty="0" smtClean="0"/>
              <a:t>remaining issues</a:t>
            </a:r>
            <a:endParaRPr lang="en-US" sz="3800" dirty="0"/>
          </a:p>
        </p:txBody>
      </p:sp>
      <p:sp>
        <p:nvSpPr>
          <p:cNvPr id="3" name="Content Placeholder 2"/>
          <p:cNvSpPr>
            <a:spLocks noGrp="1"/>
          </p:cNvSpPr>
          <p:nvPr>
            <p:ph idx="1"/>
          </p:nvPr>
        </p:nvSpPr>
        <p:spPr/>
        <p:txBody>
          <a:bodyPr/>
          <a:lstStyle/>
          <a:p>
            <a:pPr>
              <a:spcBef>
                <a:spcPts val="1800"/>
              </a:spcBef>
            </a:pPr>
            <a:r>
              <a:rPr lang="en-US" sz="2800" dirty="0"/>
              <a:t>How to summarize the content of an entire image?  And gauge overall similarity?</a:t>
            </a:r>
          </a:p>
          <a:p>
            <a:pPr>
              <a:spcBef>
                <a:spcPts val="1800"/>
              </a:spcBef>
            </a:pPr>
            <a:r>
              <a:rPr lang="en-US" sz="2800" dirty="0" smtClean="0"/>
              <a:t>How large should the vocabulary be?  How to perform quantization efficiently?</a:t>
            </a:r>
          </a:p>
          <a:p>
            <a:pPr>
              <a:spcBef>
                <a:spcPts val="1800"/>
              </a:spcBef>
            </a:pPr>
            <a:r>
              <a:rPr lang="en-US" sz="2800" dirty="0" smtClean="0">
                <a:solidFill>
                  <a:schemeClr val="accent2"/>
                </a:solidFill>
              </a:rPr>
              <a:t>Is having the same set of visual words enough to identify the object/scene?  How to verify spatial agreement?</a:t>
            </a:r>
          </a:p>
          <a:p>
            <a:pPr>
              <a:spcBef>
                <a:spcPts val="1800"/>
              </a:spcBef>
            </a:pPr>
            <a:r>
              <a:rPr lang="en-US" sz="2800" dirty="0" smtClean="0"/>
              <a:t>How to score the retrieval results?</a:t>
            </a:r>
          </a:p>
        </p:txBody>
      </p:sp>
      <p:sp>
        <p:nvSpPr>
          <p:cNvPr id="4" name="TextBox 3"/>
          <p:cNvSpPr txBox="1"/>
          <p:nvPr/>
        </p:nvSpPr>
        <p:spPr>
          <a:xfrm>
            <a:off x="7567318" y="6550223"/>
            <a:ext cx="2110082" cy="307777"/>
          </a:xfrm>
          <a:prstGeom prst="rect">
            <a:avLst/>
          </a:prstGeom>
          <a:noFill/>
        </p:spPr>
        <p:txBody>
          <a:bodyPr wrap="square" rtlCol="0">
            <a:spAutoFit/>
          </a:bodyPr>
          <a:lstStyle/>
          <a:p>
            <a:r>
              <a:rPr lang="en-US" sz="1400" dirty="0" smtClean="0"/>
              <a:t>Kristen </a:t>
            </a:r>
            <a:r>
              <a:rPr lang="en-US" sz="1400" dirty="0" err="1" smtClean="0"/>
              <a:t>Grauman</a:t>
            </a:r>
            <a:endParaRPr lang="en-US" sz="1400" dirty="0"/>
          </a:p>
        </p:txBody>
      </p:sp>
      <p:sp>
        <p:nvSpPr>
          <p:cNvPr id="5" name="Slide Number Placeholder 4"/>
          <p:cNvSpPr>
            <a:spLocks noGrp="1"/>
          </p:cNvSpPr>
          <p:nvPr>
            <p:ph type="sldNum" sz="quarter" idx="12"/>
          </p:nvPr>
        </p:nvSpPr>
        <p:spPr/>
        <p:txBody>
          <a:bodyPr/>
          <a:lstStyle/>
          <a:p>
            <a:pPr>
              <a:defRPr/>
            </a:pPr>
            <a:fld id="{372F1AA8-09C6-4957-A401-DC6FC4765BD9}" type="slidenum">
              <a:rPr lang="en-US" smtClean="0">
                <a:solidFill>
                  <a:srgbClr val="000000"/>
                </a:solidFill>
              </a:rPr>
              <a:pPr>
                <a:defRPr/>
              </a:pPr>
              <a:t>7</a:t>
            </a:fld>
            <a:endParaRPr lang="en-US">
              <a:solidFill>
                <a:srgbClr val="000000"/>
              </a:solidFill>
            </a:endParaRPr>
          </a:p>
        </p:txBody>
      </p:sp>
    </p:spTree>
    <p:extLst>
      <p:ext uri="{BB962C8B-B14F-4D97-AF65-F5344CB8AC3E}">
        <p14:creationId xmlns:p14="http://schemas.microsoft.com/office/powerpoint/2010/main" val="9337744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r>
              <a:rPr lang="de-DE" altLang="en-US" dirty="0" smtClean="0"/>
              <a:t>SIFT </a:t>
            </a:r>
            <a:r>
              <a:rPr lang="en-US" dirty="0"/>
              <a:t>Descriptor</a:t>
            </a:r>
            <a:endParaRPr lang="en-US" altLang="en-US" dirty="0" smtClean="0"/>
          </a:p>
        </p:txBody>
      </p:sp>
      <p:sp>
        <p:nvSpPr>
          <p:cNvPr id="4" name="Content Placeholder 2"/>
          <p:cNvSpPr>
            <a:spLocks noGrp="1"/>
          </p:cNvSpPr>
          <p:nvPr/>
        </p:nvSpPr>
        <p:spPr bwMode="auto">
          <a:xfrm>
            <a:off x="76200" y="1600200"/>
            <a:ext cx="1295400" cy="7620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bg1"/>
                </a:solidFill>
                <a:latin typeface="Adobe Caslon Pro" pitchFamily="18"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Adobe Caslon Pro" pitchFamily="18"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Adobe Caslon Pro" pitchFamily="18"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Adobe Caslon Pro" pitchFamily="18"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Adobe Caslon Pro" pitchFamily="18"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sz="2400" dirty="0">
                <a:solidFill>
                  <a:schemeClr val="tx1"/>
                </a:solidFill>
                <a:latin typeface="+mj-lt"/>
              </a:rPr>
              <a:t>Image </a:t>
            </a:r>
            <a:br>
              <a:rPr lang="en-US" sz="2400" dirty="0">
                <a:solidFill>
                  <a:schemeClr val="tx1"/>
                </a:solidFill>
                <a:latin typeface="+mj-lt"/>
              </a:rPr>
            </a:br>
            <a:r>
              <a:rPr lang="en-US" sz="2400" dirty="0">
                <a:solidFill>
                  <a:schemeClr val="tx1"/>
                </a:solidFill>
                <a:latin typeface="+mj-lt"/>
              </a:rPr>
              <a:t>Pixels</a:t>
            </a:r>
          </a:p>
        </p:txBody>
      </p:sp>
      <p:sp>
        <p:nvSpPr>
          <p:cNvPr id="6" name="Rounded Rectangle 5"/>
          <p:cNvSpPr/>
          <p:nvPr/>
        </p:nvSpPr>
        <p:spPr>
          <a:xfrm>
            <a:off x="1676400" y="1447800"/>
            <a:ext cx="5410200" cy="1600200"/>
          </a:xfrm>
          <a:prstGeom prst="roundRect">
            <a:avLst/>
          </a:prstGeom>
          <a:noFill/>
          <a:ln w="63500"/>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sz="3600" dirty="0">
              <a:solidFill>
                <a:schemeClr val="tx1"/>
              </a:solidFill>
              <a:latin typeface="+mj-lt"/>
              <a:cs typeface="Adobe Caslon Pro"/>
            </a:endParaRPr>
          </a:p>
        </p:txBody>
      </p:sp>
      <p:sp>
        <p:nvSpPr>
          <p:cNvPr id="7" name="Content Placeholder 2"/>
          <p:cNvSpPr txBox="1">
            <a:spLocks/>
          </p:cNvSpPr>
          <p:nvPr/>
        </p:nvSpPr>
        <p:spPr bwMode="auto">
          <a:xfrm>
            <a:off x="1828800" y="1600200"/>
            <a:ext cx="2362200" cy="6858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spcBef>
                <a:spcPct val="20000"/>
              </a:spcBef>
              <a:buFont typeface="Arial" charset="0"/>
              <a:buNone/>
            </a:pPr>
            <a:r>
              <a:rPr lang="en-US" sz="2400" dirty="0" smtClean="0">
                <a:latin typeface="+mj-lt"/>
              </a:rPr>
              <a:t>Apply gradient filters</a:t>
            </a:r>
            <a:endParaRPr lang="en-US" sz="2400" dirty="0">
              <a:latin typeface="+mj-lt"/>
            </a:endParaRPr>
          </a:p>
        </p:txBody>
      </p:sp>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657600" y="3425825"/>
            <a:ext cx="3192463" cy="1298575"/>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sp>
        <p:nvSpPr>
          <p:cNvPr id="9" name="Rounded Rectangle 8"/>
          <p:cNvSpPr/>
          <p:nvPr/>
        </p:nvSpPr>
        <p:spPr>
          <a:xfrm>
            <a:off x="1676400" y="3276600"/>
            <a:ext cx="5410200" cy="1600200"/>
          </a:xfrm>
          <a:prstGeom prst="roundRect">
            <a:avLst/>
          </a:prstGeom>
          <a:noFill/>
          <a:ln w="63500">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sz="3600" dirty="0">
              <a:solidFill>
                <a:schemeClr val="tx1"/>
              </a:solidFill>
              <a:latin typeface="+mj-lt"/>
              <a:cs typeface="Adobe Caslon Pro"/>
            </a:endParaRPr>
          </a:p>
        </p:txBody>
      </p:sp>
      <p:sp>
        <p:nvSpPr>
          <p:cNvPr id="10" name="Content Placeholder 2"/>
          <p:cNvSpPr txBox="1">
            <a:spLocks/>
          </p:cNvSpPr>
          <p:nvPr/>
        </p:nvSpPr>
        <p:spPr bwMode="auto">
          <a:xfrm>
            <a:off x="1828800" y="3657600"/>
            <a:ext cx="2590800" cy="6858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spcBef>
                <a:spcPct val="20000"/>
              </a:spcBef>
              <a:buFont typeface="Arial" charset="0"/>
              <a:buNone/>
            </a:pPr>
            <a:r>
              <a:rPr lang="en-US" sz="2400" dirty="0">
                <a:latin typeface="+mj-lt"/>
              </a:rPr>
              <a:t>Spatial pool </a:t>
            </a:r>
          </a:p>
          <a:p>
            <a:pPr eaLnBrk="1" hangingPunct="1">
              <a:spcBef>
                <a:spcPct val="20000"/>
              </a:spcBef>
              <a:buFont typeface="Arial" charset="0"/>
              <a:buNone/>
            </a:pPr>
            <a:r>
              <a:rPr lang="en-US" sz="2400" dirty="0">
                <a:latin typeface="+mj-lt"/>
              </a:rPr>
              <a:t>(Sum) </a:t>
            </a:r>
          </a:p>
        </p:txBody>
      </p:sp>
      <p:sp>
        <p:nvSpPr>
          <p:cNvPr id="11" name="Rounded Rectangle 10"/>
          <p:cNvSpPr/>
          <p:nvPr/>
        </p:nvSpPr>
        <p:spPr>
          <a:xfrm>
            <a:off x="1676400" y="5105400"/>
            <a:ext cx="5410200" cy="1600200"/>
          </a:xfrm>
          <a:prstGeom prst="roundRect">
            <a:avLst/>
          </a:prstGeom>
          <a:noFill/>
          <a:ln w="63500">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sz="3600" dirty="0">
              <a:solidFill>
                <a:schemeClr val="tx1"/>
              </a:solidFill>
              <a:latin typeface="+mj-lt"/>
              <a:cs typeface="Adobe Caslon Pro"/>
            </a:endParaRPr>
          </a:p>
        </p:txBody>
      </p:sp>
      <p:sp>
        <p:nvSpPr>
          <p:cNvPr id="12" name="Content Placeholder 2"/>
          <p:cNvSpPr txBox="1">
            <a:spLocks/>
          </p:cNvSpPr>
          <p:nvPr/>
        </p:nvSpPr>
        <p:spPr bwMode="auto">
          <a:xfrm>
            <a:off x="1905000" y="5562600"/>
            <a:ext cx="2362200" cy="6858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spcBef>
                <a:spcPct val="20000"/>
              </a:spcBef>
              <a:buFont typeface="Arial" charset="0"/>
              <a:buNone/>
            </a:pPr>
            <a:r>
              <a:rPr lang="en-US" sz="2400" dirty="0" smtClean="0">
                <a:latin typeface="+mj-lt"/>
              </a:rPr>
              <a:t>Normalize </a:t>
            </a:r>
            <a:r>
              <a:rPr lang="en-US" sz="2400" dirty="0">
                <a:latin typeface="+mj-lt"/>
              </a:rPr>
              <a:t>to unit length</a:t>
            </a:r>
          </a:p>
        </p:txBody>
      </p:sp>
      <p:grpSp>
        <p:nvGrpSpPr>
          <p:cNvPr id="13" name="Group 12"/>
          <p:cNvGrpSpPr>
            <a:grpSpLocks/>
          </p:cNvGrpSpPr>
          <p:nvPr/>
        </p:nvGrpSpPr>
        <p:grpSpPr bwMode="auto">
          <a:xfrm>
            <a:off x="4572000" y="5181600"/>
            <a:ext cx="1295400" cy="1371600"/>
            <a:chOff x="6553200" y="4648200"/>
            <a:chExt cx="1295400" cy="1371600"/>
          </a:xfrm>
        </p:grpSpPr>
        <p:cxnSp>
          <p:nvCxnSpPr>
            <p:cNvPr id="20" name="Straight Arrow Connector 19"/>
            <p:cNvCxnSpPr>
              <a:cxnSpLocks noChangeShapeType="1"/>
            </p:cNvCxnSpPr>
            <p:nvPr/>
          </p:nvCxnSpPr>
          <p:spPr bwMode="auto">
            <a:xfrm>
              <a:off x="6934200" y="5257800"/>
              <a:ext cx="914400" cy="533400"/>
            </a:xfrm>
            <a:prstGeom prst="straightConnector1">
              <a:avLst/>
            </a:prstGeom>
            <a:ln>
              <a:headEnd/>
              <a:tailEnd type="arrow" w="med" len="med"/>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a:cxnSpLocks noChangeShapeType="1"/>
            </p:cNvCxnSpPr>
            <p:nvPr/>
          </p:nvCxnSpPr>
          <p:spPr bwMode="auto">
            <a:xfrm flipH="1">
              <a:off x="6553200" y="5181600"/>
              <a:ext cx="609600" cy="685800"/>
            </a:xfrm>
            <a:prstGeom prst="straightConnector1">
              <a:avLst/>
            </a:prstGeom>
            <a:ln>
              <a:headEnd/>
              <a:tailEnd type="arrow" w="med" len="med"/>
            </a:ln>
          </p:spPr>
          <p:style>
            <a:lnRef idx="3">
              <a:schemeClr val="accent2"/>
            </a:lnRef>
            <a:fillRef idx="0">
              <a:schemeClr val="accent2"/>
            </a:fillRef>
            <a:effectRef idx="2">
              <a:schemeClr val="accent2"/>
            </a:effectRef>
            <a:fontRef idx="minor">
              <a:schemeClr val="tx1"/>
            </a:fontRef>
          </p:style>
        </p:cxnSp>
        <p:cxnSp>
          <p:nvCxnSpPr>
            <p:cNvPr id="22" name="Straight Arrow Connector 21"/>
            <p:cNvCxnSpPr>
              <a:cxnSpLocks noChangeShapeType="1"/>
            </p:cNvCxnSpPr>
            <p:nvPr/>
          </p:nvCxnSpPr>
          <p:spPr bwMode="auto">
            <a:xfrm flipV="1">
              <a:off x="7086600" y="4648200"/>
              <a:ext cx="0" cy="838200"/>
            </a:xfrm>
            <a:prstGeom prst="straightConnector1">
              <a:avLst/>
            </a:prstGeom>
            <a:ln>
              <a:headEnd/>
              <a:tailEnd type="arrow" w="med" len="med"/>
            </a:ln>
          </p:spPr>
          <p:style>
            <a:lnRef idx="3">
              <a:schemeClr val="accent2"/>
            </a:lnRef>
            <a:fillRef idx="0">
              <a:schemeClr val="accent2"/>
            </a:fillRef>
            <a:effectRef idx="2">
              <a:schemeClr val="accent2"/>
            </a:effectRef>
            <a:fontRef idx="minor">
              <a:schemeClr val="tx1"/>
            </a:fontRef>
          </p:style>
        </p:cxnSp>
        <p:sp>
          <p:nvSpPr>
            <p:cNvPr id="23" name="Oval 22"/>
            <p:cNvSpPr/>
            <p:nvPr/>
          </p:nvSpPr>
          <p:spPr>
            <a:xfrm>
              <a:off x="6629400" y="4876800"/>
              <a:ext cx="1066800" cy="1143000"/>
            </a:xfrm>
            <a:prstGeom prst="ellipse">
              <a:avLst/>
            </a:prstGeom>
            <a:gradFill flip="none" rotWithShape="1">
              <a:gsLst>
                <a:gs pos="70000">
                  <a:schemeClr val="tx1">
                    <a:lumMod val="85000"/>
                    <a:lumOff val="15000"/>
                  </a:schemeClr>
                </a:gs>
                <a:gs pos="0">
                  <a:srgbClr val="FFFFFF"/>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chemeClr val="tx1"/>
                </a:solidFill>
                <a:latin typeface="+mj-lt"/>
              </a:endParaRPr>
            </a:p>
          </p:txBody>
        </p:sp>
        <p:cxnSp>
          <p:nvCxnSpPr>
            <p:cNvPr id="24" name="Straight Arrow Connector 23"/>
            <p:cNvCxnSpPr>
              <a:cxnSpLocks noChangeShapeType="1"/>
            </p:cNvCxnSpPr>
            <p:nvPr/>
          </p:nvCxnSpPr>
          <p:spPr bwMode="auto">
            <a:xfrm flipV="1">
              <a:off x="7162800" y="5043488"/>
              <a:ext cx="377825" cy="442912"/>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grpSp>
      <p:sp>
        <p:nvSpPr>
          <p:cNvPr id="14" name="Content Placeholder 2"/>
          <p:cNvSpPr txBox="1">
            <a:spLocks/>
          </p:cNvSpPr>
          <p:nvPr/>
        </p:nvSpPr>
        <p:spPr bwMode="auto">
          <a:xfrm>
            <a:off x="7620000" y="5334000"/>
            <a:ext cx="1600200" cy="8001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spcBef>
                <a:spcPct val="20000"/>
              </a:spcBef>
              <a:buFont typeface="Arial" charset="0"/>
              <a:buNone/>
            </a:pPr>
            <a:r>
              <a:rPr lang="en-US" sz="2400" dirty="0">
                <a:latin typeface="+mj-lt"/>
              </a:rPr>
              <a:t>Feature </a:t>
            </a:r>
            <a:br>
              <a:rPr lang="en-US" sz="2400" dirty="0">
                <a:latin typeface="+mj-lt"/>
              </a:rPr>
            </a:br>
            <a:r>
              <a:rPr lang="en-US" sz="2400" dirty="0">
                <a:latin typeface="+mj-lt"/>
              </a:rPr>
              <a:t>Vector</a:t>
            </a:r>
          </a:p>
        </p:txBody>
      </p:sp>
      <p:sp>
        <p:nvSpPr>
          <p:cNvPr id="16" name="Right Arrow 15"/>
          <p:cNvSpPr>
            <a:spLocks noChangeArrowheads="1"/>
          </p:cNvSpPr>
          <p:nvPr/>
        </p:nvSpPr>
        <p:spPr bwMode="auto">
          <a:xfrm rot="5400000">
            <a:off x="4210050" y="2952750"/>
            <a:ext cx="2286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endParaRPr lang="en-US">
              <a:latin typeface="+mj-lt"/>
              <a:ea typeface="+mn-ea"/>
              <a:cs typeface="+mn-cs"/>
            </a:endParaRPr>
          </a:p>
        </p:txBody>
      </p:sp>
      <p:sp>
        <p:nvSpPr>
          <p:cNvPr id="17" name="Right Arrow 16"/>
          <p:cNvSpPr>
            <a:spLocks noChangeArrowheads="1"/>
          </p:cNvSpPr>
          <p:nvPr/>
        </p:nvSpPr>
        <p:spPr bwMode="auto">
          <a:xfrm>
            <a:off x="1143000" y="1828800"/>
            <a:ext cx="3810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endParaRPr lang="en-US">
              <a:latin typeface="+mj-lt"/>
              <a:ea typeface="+mn-ea"/>
              <a:cs typeface="+mn-cs"/>
            </a:endParaRPr>
          </a:p>
        </p:txBody>
      </p:sp>
      <p:sp>
        <p:nvSpPr>
          <p:cNvPr id="18" name="Right Arrow 17"/>
          <p:cNvSpPr>
            <a:spLocks noChangeArrowheads="1"/>
          </p:cNvSpPr>
          <p:nvPr/>
        </p:nvSpPr>
        <p:spPr bwMode="auto">
          <a:xfrm>
            <a:off x="7239000" y="5715000"/>
            <a:ext cx="3810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endParaRPr lang="en-US">
              <a:latin typeface="+mj-lt"/>
              <a:ea typeface="+mn-ea"/>
              <a:cs typeface="+mn-cs"/>
            </a:endParaRPr>
          </a:p>
        </p:txBody>
      </p:sp>
      <p:sp>
        <p:nvSpPr>
          <p:cNvPr id="19" name="Right Arrow 18"/>
          <p:cNvSpPr>
            <a:spLocks noChangeArrowheads="1"/>
          </p:cNvSpPr>
          <p:nvPr/>
        </p:nvSpPr>
        <p:spPr bwMode="auto">
          <a:xfrm rot="5400000">
            <a:off x="4210050" y="4781550"/>
            <a:ext cx="2286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endParaRPr lang="en-US">
              <a:latin typeface="+mj-lt"/>
              <a:ea typeface="+mn-ea"/>
              <a:cs typeface="+mn-cs"/>
            </a:endParaRPr>
          </a:p>
        </p:txBody>
      </p:sp>
      <p:sp>
        <p:nvSpPr>
          <p:cNvPr id="2" name="Rectangle 1"/>
          <p:cNvSpPr/>
          <p:nvPr/>
        </p:nvSpPr>
        <p:spPr>
          <a:xfrm>
            <a:off x="4431507" y="1324627"/>
            <a:ext cx="4572000" cy="369332"/>
          </a:xfrm>
          <a:prstGeom prst="rect">
            <a:avLst/>
          </a:prstGeom>
        </p:spPr>
        <p:txBody>
          <a:bodyPr>
            <a:spAutoFit/>
          </a:bodyPr>
          <a:lstStyle/>
          <a:p>
            <a:pPr algn="r" eaLnBrk="1" hangingPunct="1">
              <a:spcBef>
                <a:spcPct val="20000"/>
              </a:spcBef>
              <a:buFont typeface="Arial" charset="0"/>
              <a:buNone/>
            </a:pPr>
            <a:r>
              <a:rPr lang="en-US" dirty="0" smtClean="0">
                <a:latin typeface="+mj-lt"/>
              </a:rPr>
              <a:t>Lowe [IJCV 2004]</a:t>
            </a:r>
            <a:endParaRPr lang="en-US" dirty="0">
              <a:latin typeface="+mj-lt"/>
            </a:endParaRPr>
          </a:p>
        </p:txBody>
      </p:sp>
      <p:pic>
        <p:nvPicPr>
          <p:cNvPr id="3" name="Picture 2"/>
          <p:cNvPicPr>
            <a:picLocks noChangeAspect="1"/>
          </p:cNvPicPr>
          <p:nvPr/>
        </p:nvPicPr>
        <p:blipFill>
          <a:blip r:embed="rId3"/>
          <a:stretch>
            <a:fillRect/>
          </a:stretch>
        </p:blipFill>
        <p:spPr>
          <a:xfrm>
            <a:off x="2710707" y="2035476"/>
            <a:ext cx="857340" cy="865169"/>
          </a:xfrm>
          <a:prstGeom prst="rect">
            <a:avLst/>
          </a:prstGeom>
        </p:spPr>
      </p:pic>
      <p:pic>
        <p:nvPicPr>
          <p:cNvPr id="15" name="Picture 14"/>
          <p:cNvPicPr>
            <a:picLocks noChangeAspect="1"/>
          </p:cNvPicPr>
          <p:nvPr/>
        </p:nvPicPr>
        <p:blipFill>
          <a:blip r:embed="rId4"/>
          <a:stretch>
            <a:fillRect/>
          </a:stretch>
        </p:blipFill>
        <p:spPr>
          <a:xfrm>
            <a:off x="3568047" y="2035476"/>
            <a:ext cx="861219" cy="865170"/>
          </a:xfrm>
          <a:prstGeom prst="rect">
            <a:avLst/>
          </a:prstGeom>
        </p:spPr>
      </p:pic>
      <p:pic>
        <p:nvPicPr>
          <p:cNvPr id="25" name="Picture 24"/>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345907" y="1722120"/>
            <a:ext cx="1313923" cy="1280160"/>
          </a:xfrm>
          <a:prstGeom prst="rect">
            <a:avLst/>
          </a:prstGeom>
        </p:spPr>
      </p:pic>
      <p:cxnSp>
        <p:nvCxnSpPr>
          <p:cNvPr id="27" name="Straight Arrow Connector 26"/>
          <p:cNvCxnSpPr/>
          <p:nvPr/>
        </p:nvCxnSpPr>
        <p:spPr>
          <a:xfrm>
            <a:off x="4572000" y="2362200"/>
            <a:ext cx="533400"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24289725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r>
              <a:rPr lang="de-DE" altLang="en-US" dirty="0" smtClean="0"/>
              <a:t>SIFT </a:t>
            </a:r>
            <a:r>
              <a:rPr lang="en-US" dirty="0"/>
              <a:t>Descriptor</a:t>
            </a:r>
            <a:endParaRPr lang="en-US" altLang="en-US" dirty="0" smtClean="0"/>
          </a:p>
        </p:txBody>
      </p:sp>
      <p:sp>
        <p:nvSpPr>
          <p:cNvPr id="4" name="Content Placeholder 2"/>
          <p:cNvSpPr>
            <a:spLocks noGrp="1"/>
          </p:cNvSpPr>
          <p:nvPr/>
        </p:nvSpPr>
        <p:spPr bwMode="auto">
          <a:xfrm>
            <a:off x="76200" y="1600200"/>
            <a:ext cx="1295400" cy="7620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bg1"/>
                </a:solidFill>
                <a:latin typeface="Adobe Caslon Pro" pitchFamily="18"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Adobe Caslon Pro" pitchFamily="18"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Adobe Caslon Pro" pitchFamily="18"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Adobe Caslon Pro" pitchFamily="18"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Adobe Caslon Pro" pitchFamily="18"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sz="2400" dirty="0">
                <a:solidFill>
                  <a:schemeClr val="tx1"/>
                </a:solidFill>
                <a:latin typeface="+mj-lt"/>
              </a:rPr>
              <a:t>Image </a:t>
            </a:r>
            <a:br>
              <a:rPr lang="en-US" sz="2400" dirty="0">
                <a:solidFill>
                  <a:schemeClr val="tx1"/>
                </a:solidFill>
                <a:latin typeface="+mj-lt"/>
              </a:rPr>
            </a:br>
            <a:r>
              <a:rPr lang="en-US" sz="2400" dirty="0">
                <a:solidFill>
                  <a:schemeClr val="tx1"/>
                </a:solidFill>
                <a:latin typeface="+mj-lt"/>
              </a:rPr>
              <a:t>Pixels</a:t>
            </a:r>
          </a:p>
        </p:txBody>
      </p:sp>
      <p:pic>
        <p:nvPicPr>
          <p:cNvPr id="5" name="Picture 4"/>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114800" y="1676400"/>
            <a:ext cx="2233613" cy="1100138"/>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sp>
        <p:nvSpPr>
          <p:cNvPr id="6" name="Rounded Rectangle 5"/>
          <p:cNvSpPr/>
          <p:nvPr/>
        </p:nvSpPr>
        <p:spPr>
          <a:xfrm>
            <a:off x="1676400" y="1447800"/>
            <a:ext cx="5410200" cy="1600200"/>
          </a:xfrm>
          <a:prstGeom prst="roundRect">
            <a:avLst/>
          </a:prstGeom>
          <a:noFill/>
          <a:ln w="63500"/>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sz="3600" dirty="0">
              <a:solidFill>
                <a:schemeClr val="tx1"/>
              </a:solidFill>
              <a:latin typeface="+mj-lt"/>
              <a:cs typeface="Adobe Caslon Pro"/>
            </a:endParaRPr>
          </a:p>
        </p:txBody>
      </p:sp>
      <p:sp>
        <p:nvSpPr>
          <p:cNvPr id="7" name="Content Placeholder 2"/>
          <p:cNvSpPr txBox="1">
            <a:spLocks/>
          </p:cNvSpPr>
          <p:nvPr/>
        </p:nvSpPr>
        <p:spPr bwMode="auto">
          <a:xfrm>
            <a:off x="1828800" y="1828800"/>
            <a:ext cx="2362200" cy="6858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spcBef>
                <a:spcPct val="20000"/>
              </a:spcBef>
              <a:buFont typeface="Arial" charset="0"/>
              <a:buNone/>
            </a:pPr>
            <a:r>
              <a:rPr lang="en-US" sz="2400" dirty="0">
                <a:latin typeface="+mj-lt"/>
              </a:rPr>
              <a:t>Apply</a:t>
            </a:r>
            <a:br>
              <a:rPr lang="en-US" sz="2400" dirty="0">
                <a:latin typeface="+mj-lt"/>
              </a:rPr>
            </a:br>
            <a:r>
              <a:rPr lang="en-US" sz="2400" dirty="0" smtClean="0">
                <a:latin typeface="+mj-lt"/>
              </a:rPr>
              <a:t>oriented filters</a:t>
            </a:r>
            <a:endParaRPr lang="en-US" sz="2400" dirty="0">
              <a:latin typeface="+mj-lt"/>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7600" y="3425825"/>
            <a:ext cx="3192463" cy="1298575"/>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sp>
        <p:nvSpPr>
          <p:cNvPr id="9" name="Rounded Rectangle 8"/>
          <p:cNvSpPr/>
          <p:nvPr/>
        </p:nvSpPr>
        <p:spPr>
          <a:xfrm>
            <a:off x="1676400" y="3276600"/>
            <a:ext cx="5410200" cy="1600200"/>
          </a:xfrm>
          <a:prstGeom prst="roundRect">
            <a:avLst/>
          </a:prstGeom>
          <a:noFill/>
          <a:ln w="63500">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sz="3600" dirty="0">
              <a:solidFill>
                <a:schemeClr val="tx1"/>
              </a:solidFill>
              <a:latin typeface="+mj-lt"/>
              <a:cs typeface="Adobe Caslon Pro"/>
            </a:endParaRPr>
          </a:p>
        </p:txBody>
      </p:sp>
      <p:sp>
        <p:nvSpPr>
          <p:cNvPr id="10" name="Content Placeholder 2"/>
          <p:cNvSpPr txBox="1">
            <a:spLocks/>
          </p:cNvSpPr>
          <p:nvPr/>
        </p:nvSpPr>
        <p:spPr bwMode="auto">
          <a:xfrm>
            <a:off x="1828800" y="3657600"/>
            <a:ext cx="2590800" cy="6858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spcBef>
                <a:spcPct val="20000"/>
              </a:spcBef>
              <a:buFont typeface="Arial" charset="0"/>
              <a:buNone/>
            </a:pPr>
            <a:r>
              <a:rPr lang="en-US" sz="2400">
                <a:latin typeface="+mj-lt"/>
              </a:rPr>
              <a:t>Spatial pool </a:t>
            </a:r>
          </a:p>
          <a:p>
            <a:pPr eaLnBrk="1" hangingPunct="1">
              <a:spcBef>
                <a:spcPct val="20000"/>
              </a:spcBef>
              <a:buFont typeface="Arial" charset="0"/>
              <a:buNone/>
            </a:pPr>
            <a:r>
              <a:rPr lang="en-US" sz="2400">
                <a:latin typeface="+mj-lt"/>
              </a:rPr>
              <a:t>(Sum) </a:t>
            </a:r>
          </a:p>
        </p:txBody>
      </p:sp>
      <p:sp>
        <p:nvSpPr>
          <p:cNvPr id="11" name="Rounded Rectangle 10"/>
          <p:cNvSpPr/>
          <p:nvPr/>
        </p:nvSpPr>
        <p:spPr>
          <a:xfrm>
            <a:off x="1676400" y="5105400"/>
            <a:ext cx="5410200" cy="1600200"/>
          </a:xfrm>
          <a:prstGeom prst="roundRect">
            <a:avLst/>
          </a:prstGeom>
          <a:noFill/>
          <a:ln w="63500">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sz="3600" dirty="0">
              <a:solidFill>
                <a:schemeClr val="tx1"/>
              </a:solidFill>
              <a:latin typeface="+mj-lt"/>
              <a:cs typeface="Adobe Caslon Pro"/>
            </a:endParaRPr>
          </a:p>
        </p:txBody>
      </p:sp>
      <p:sp>
        <p:nvSpPr>
          <p:cNvPr id="12" name="Content Placeholder 2"/>
          <p:cNvSpPr txBox="1">
            <a:spLocks/>
          </p:cNvSpPr>
          <p:nvPr/>
        </p:nvSpPr>
        <p:spPr bwMode="auto">
          <a:xfrm>
            <a:off x="1905000" y="5562600"/>
            <a:ext cx="2362200" cy="6858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spcBef>
                <a:spcPct val="20000"/>
              </a:spcBef>
              <a:buFont typeface="Arial" charset="0"/>
              <a:buNone/>
            </a:pPr>
            <a:r>
              <a:rPr lang="en-US" sz="2400" dirty="0" smtClean="0">
                <a:latin typeface="+mj-lt"/>
              </a:rPr>
              <a:t>Normalize </a:t>
            </a:r>
            <a:r>
              <a:rPr lang="en-US" sz="2400" dirty="0">
                <a:latin typeface="+mj-lt"/>
              </a:rPr>
              <a:t>to unit length</a:t>
            </a:r>
          </a:p>
        </p:txBody>
      </p:sp>
      <p:grpSp>
        <p:nvGrpSpPr>
          <p:cNvPr id="13" name="Group 12"/>
          <p:cNvGrpSpPr>
            <a:grpSpLocks/>
          </p:cNvGrpSpPr>
          <p:nvPr/>
        </p:nvGrpSpPr>
        <p:grpSpPr bwMode="auto">
          <a:xfrm>
            <a:off x="4572000" y="5181600"/>
            <a:ext cx="1295400" cy="1371600"/>
            <a:chOff x="6553200" y="4648200"/>
            <a:chExt cx="1295400" cy="1371600"/>
          </a:xfrm>
        </p:grpSpPr>
        <p:cxnSp>
          <p:nvCxnSpPr>
            <p:cNvPr id="20" name="Straight Arrow Connector 19"/>
            <p:cNvCxnSpPr>
              <a:cxnSpLocks noChangeShapeType="1"/>
            </p:cNvCxnSpPr>
            <p:nvPr/>
          </p:nvCxnSpPr>
          <p:spPr bwMode="auto">
            <a:xfrm>
              <a:off x="6934200" y="5257800"/>
              <a:ext cx="914400" cy="533400"/>
            </a:xfrm>
            <a:prstGeom prst="straightConnector1">
              <a:avLst/>
            </a:prstGeom>
            <a:ln>
              <a:headEnd/>
              <a:tailEnd type="arrow" w="med" len="med"/>
            </a:ln>
          </p:spPr>
          <p:style>
            <a:lnRef idx="3">
              <a:schemeClr val="accent2"/>
            </a:lnRef>
            <a:fillRef idx="0">
              <a:schemeClr val="accent2"/>
            </a:fillRef>
            <a:effectRef idx="2">
              <a:schemeClr val="accent2"/>
            </a:effectRef>
            <a:fontRef idx="minor">
              <a:schemeClr val="tx1"/>
            </a:fontRef>
          </p:style>
        </p:cxnSp>
        <p:cxnSp>
          <p:nvCxnSpPr>
            <p:cNvPr id="21" name="Straight Arrow Connector 20"/>
            <p:cNvCxnSpPr>
              <a:cxnSpLocks noChangeShapeType="1"/>
            </p:cNvCxnSpPr>
            <p:nvPr/>
          </p:nvCxnSpPr>
          <p:spPr bwMode="auto">
            <a:xfrm flipH="1">
              <a:off x="6553200" y="5181600"/>
              <a:ext cx="609600" cy="685800"/>
            </a:xfrm>
            <a:prstGeom prst="straightConnector1">
              <a:avLst/>
            </a:prstGeom>
            <a:ln>
              <a:headEnd/>
              <a:tailEnd type="arrow" w="med" len="med"/>
            </a:ln>
          </p:spPr>
          <p:style>
            <a:lnRef idx="3">
              <a:schemeClr val="accent2"/>
            </a:lnRef>
            <a:fillRef idx="0">
              <a:schemeClr val="accent2"/>
            </a:fillRef>
            <a:effectRef idx="2">
              <a:schemeClr val="accent2"/>
            </a:effectRef>
            <a:fontRef idx="minor">
              <a:schemeClr val="tx1"/>
            </a:fontRef>
          </p:style>
        </p:cxnSp>
        <p:cxnSp>
          <p:nvCxnSpPr>
            <p:cNvPr id="22" name="Straight Arrow Connector 21"/>
            <p:cNvCxnSpPr>
              <a:cxnSpLocks noChangeShapeType="1"/>
            </p:cNvCxnSpPr>
            <p:nvPr/>
          </p:nvCxnSpPr>
          <p:spPr bwMode="auto">
            <a:xfrm flipV="1">
              <a:off x="7086600" y="4648200"/>
              <a:ext cx="0" cy="838200"/>
            </a:xfrm>
            <a:prstGeom prst="straightConnector1">
              <a:avLst/>
            </a:prstGeom>
            <a:ln>
              <a:headEnd/>
              <a:tailEnd type="arrow" w="med" len="med"/>
            </a:ln>
          </p:spPr>
          <p:style>
            <a:lnRef idx="3">
              <a:schemeClr val="accent2"/>
            </a:lnRef>
            <a:fillRef idx="0">
              <a:schemeClr val="accent2"/>
            </a:fillRef>
            <a:effectRef idx="2">
              <a:schemeClr val="accent2"/>
            </a:effectRef>
            <a:fontRef idx="minor">
              <a:schemeClr val="tx1"/>
            </a:fontRef>
          </p:style>
        </p:cxnSp>
        <p:sp>
          <p:nvSpPr>
            <p:cNvPr id="23" name="Oval 22"/>
            <p:cNvSpPr/>
            <p:nvPr/>
          </p:nvSpPr>
          <p:spPr>
            <a:xfrm>
              <a:off x="6629400" y="4876800"/>
              <a:ext cx="1066800" cy="1143000"/>
            </a:xfrm>
            <a:prstGeom prst="ellipse">
              <a:avLst/>
            </a:prstGeom>
            <a:gradFill flip="none" rotWithShape="1">
              <a:gsLst>
                <a:gs pos="70000">
                  <a:schemeClr val="tx1">
                    <a:lumMod val="85000"/>
                    <a:lumOff val="15000"/>
                  </a:schemeClr>
                </a:gs>
                <a:gs pos="0">
                  <a:srgbClr val="FFFFFF"/>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a:solidFill>
                  <a:schemeClr val="tx1"/>
                </a:solidFill>
                <a:latin typeface="+mj-lt"/>
              </a:endParaRPr>
            </a:p>
          </p:txBody>
        </p:sp>
        <p:cxnSp>
          <p:nvCxnSpPr>
            <p:cNvPr id="24" name="Straight Arrow Connector 23"/>
            <p:cNvCxnSpPr>
              <a:cxnSpLocks noChangeShapeType="1"/>
            </p:cNvCxnSpPr>
            <p:nvPr/>
          </p:nvCxnSpPr>
          <p:spPr bwMode="auto">
            <a:xfrm flipV="1">
              <a:off x="7162800" y="5043488"/>
              <a:ext cx="377825" cy="442912"/>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grpSp>
      <p:sp>
        <p:nvSpPr>
          <p:cNvPr id="14" name="Content Placeholder 2"/>
          <p:cNvSpPr txBox="1">
            <a:spLocks/>
          </p:cNvSpPr>
          <p:nvPr/>
        </p:nvSpPr>
        <p:spPr bwMode="auto">
          <a:xfrm>
            <a:off x="7620000" y="5334000"/>
            <a:ext cx="1600200" cy="8001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spcBef>
                <a:spcPct val="20000"/>
              </a:spcBef>
              <a:buFont typeface="Arial" charset="0"/>
              <a:buNone/>
            </a:pPr>
            <a:r>
              <a:rPr lang="en-US" sz="2400" dirty="0">
                <a:latin typeface="+mj-lt"/>
              </a:rPr>
              <a:t>Feature </a:t>
            </a:r>
            <a:br>
              <a:rPr lang="en-US" sz="2400" dirty="0">
                <a:latin typeface="+mj-lt"/>
              </a:rPr>
            </a:br>
            <a:r>
              <a:rPr lang="en-US" sz="2400" dirty="0">
                <a:latin typeface="+mj-lt"/>
              </a:rPr>
              <a:t>Vector</a:t>
            </a:r>
          </a:p>
        </p:txBody>
      </p:sp>
      <p:sp>
        <p:nvSpPr>
          <p:cNvPr id="16" name="Right Arrow 15"/>
          <p:cNvSpPr>
            <a:spLocks noChangeArrowheads="1"/>
          </p:cNvSpPr>
          <p:nvPr/>
        </p:nvSpPr>
        <p:spPr bwMode="auto">
          <a:xfrm rot="5400000">
            <a:off x="4210050" y="2952750"/>
            <a:ext cx="2286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endParaRPr lang="en-US">
              <a:latin typeface="+mj-lt"/>
              <a:ea typeface="+mn-ea"/>
              <a:cs typeface="+mn-cs"/>
            </a:endParaRPr>
          </a:p>
        </p:txBody>
      </p:sp>
      <p:sp>
        <p:nvSpPr>
          <p:cNvPr id="17" name="Right Arrow 16"/>
          <p:cNvSpPr>
            <a:spLocks noChangeArrowheads="1"/>
          </p:cNvSpPr>
          <p:nvPr/>
        </p:nvSpPr>
        <p:spPr bwMode="auto">
          <a:xfrm>
            <a:off x="1143000" y="1828800"/>
            <a:ext cx="3810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endParaRPr lang="en-US">
              <a:latin typeface="+mj-lt"/>
              <a:ea typeface="+mn-ea"/>
              <a:cs typeface="+mn-cs"/>
            </a:endParaRPr>
          </a:p>
        </p:txBody>
      </p:sp>
      <p:sp>
        <p:nvSpPr>
          <p:cNvPr id="18" name="Right Arrow 17"/>
          <p:cNvSpPr>
            <a:spLocks noChangeArrowheads="1"/>
          </p:cNvSpPr>
          <p:nvPr/>
        </p:nvSpPr>
        <p:spPr bwMode="auto">
          <a:xfrm>
            <a:off x="7239000" y="5715000"/>
            <a:ext cx="3810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endParaRPr lang="en-US">
              <a:latin typeface="+mj-lt"/>
              <a:ea typeface="+mn-ea"/>
              <a:cs typeface="+mn-cs"/>
            </a:endParaRPr>
          </a:p>
        </p:txBody>
      </p:sp>
      <p:sp>
        <p:nvSpPr>
          <p:cNvPr id="19" name="Right Arrow 18"/>
          <p:cNvSpPr>
            <a:spLocks noChangeArrowheads="1"/>
          </p:cNvSpPr>
          <p:nvPr/>
        </p:nvSpPr>
        <p:spPr bwMode="auto">
          <a:xfrm rot="5400000">
            <a:off x="4210050" y="4781550"/>
            <a:ext cx="2286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endParaRPr lang="en-US">
              <a:latin typeface="+mj-lt"/>
              <a:ea typeface="+mn-ea"/>
              <a:cs typeface="+mn-cs"/>
            </a:endParaRPr>
          </a:p>
        </p:txBody>
      </p:sp>
      <p:sp>
        <p:nvSpPr>
          <p:cNvPr id="2" name="Rectangle 1"/>
          <p:cNvSpPr/>
          <p:nvPr/>
        </p:nvSpPr>
        <p:spPr>
          <a:xfrm>
            <a:off x="4431507" y="1324627"/>
            <a:ext cx="4572000" cy="369332"/>
          </a:xfrm>
          <a:prstGeom prst="rect">
            <a:avLst/>
          </a:prstGeom>
        </p:spPr>
        <p:txBody>
          <a:bodyPr>
            <a:spAutoFit/>
          </a:bodyPr>
          <a:lstStyle/>
          <a:p>
            <a:pPr algn="r" eaLnBrk="1" hangingPunct="1">
              <a:spcBef>
                <a:spcPct val="20000"/>
              </a:spcBef>
              <a:buFont typeface="Arial" charset="0"/>
              <a:buNone/>
            </a:pPr>
            <a:r>
              <a:rPr lang="en-US" dirty="0" smtClean="0">
                <a:latin typeface="+mj-lt"/>
              </a:rPr>
              <a:t>Lowe [IJCV 2004]</a:t>
            </a:r>
            <a:endParaRPr lang="en-US" dirty="0">
              <a:latin typeface="+mj-lt"/>
            </a:endParaRPr>
          </a:p>
        </p:txBody>
      </p:sp>
      <p:sp>
        <p:nvSpPr>
          <p:cNvPr id="26" name="Rectangle 25"/>
          <p:cNvSpPr/>
          <p:nvPr/>
        </p:nvSpPr>
        <p:spPr>
          <a:xfrm>
            <a:off x="7185147" y="6555581"/>
            <a:ext cx="1925527" cy="307777"/>
          </a:xfrm>
          <a:prstGeom prst="rect">
            <a:avLst/>
          </a:prstGeom>
        </p:spPr>
        <p:txBody>
          <a:bodyPr wrap="none">
            <a:spAutoFit/>
          </a:bodyPr>
          <a:lstStyle/>
          <a:p>
            <a:r>
              <a:rPr lang="en-US" sz="1400" dirty="0" smtClean="0"/>
              <a:t>slide credit: R. Fergus</a:t>
            </a:r>
            <a:endParaRPr lang="en-US" sz="1400" dirty="0"/>
          </a:p>
        </p:txBody>
      </p:sp>
    </p:spTree>
    <p:extLst>
      <p:ext uri="{BB962C8B-B14F-4D97-AF65-F5344CB8AC3E}">
        <p14:creationId xmlns:p14="http://schemas.microsoft.com/office/powerpoint/2010/main" val="12094803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ltLang="en-US" dirty="0" smtClean="0"/>
              <a:t>Spatial Pyramid Matching</a:t>
            </a:r>
            <a:endParaRPr lang="en-US" dirty="0"/>
          </a:p>
        </p:txBody>
      </p:sp>
      <p:sp>
        <p:nvSpPr>
          <p:cNvPr id="4" name="Content Placeholder 2"/>
          <p:cNvSpPr>
            <a:spLocks noGrp="1"/>
          </p:cNvSpPr>
          <p:nvPr/>
        </p:nvSpPr>
        <p:spPr bwMode="auto">
          <a:xfrm>
            <a:off x="-33618" y="1676400"/>
            <a:ext cx="1447800" cy="12954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bg1"/>
                </a:solidFill>
                <a:latin typeface="Adobe Caslon Pro" pitchFamily="18"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Adobe Caslon Pro" pitchFamily="18"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Adobe Caslon Pro" pitchFamily="18"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Adobe Caslon Pro" pitchFamily="18"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Adobe Caslon Pro" pitchFamily="18"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eaLnBrk="1" hangingPunct="1">
              <a:buFont typeface="Arial" charset="0"/>
              <a:buNone/>
            </a:pPr>
            <a:r>
              <a:rPr lang="en-US" sz="2400" dirty="0">
                <a:solidFill>
                  <a:schemeClr val="tx1"/>
                </a:solidFill>
                <a:latin typeface="+mj-lt"/>
              </a:rPr>
              <a:t>SIFT</a:t>
            </a:r>
            <a:br>
              <a:rPr lang="en-US" sz="2400" dirty="0">
                <a:solidFill>
                  <a:schemeClr val="tx1"/>
                </a:solidFill>
                <a:latin typeface="+mj-lt"/>
              </a:rPr>
            </a:br>
            <a:r>
              <a:rPr lang="en-US" sz="2400" dirty="0">
                <a:solidFill>
                  <a:schemeClr val="tx1"/>
                </a:solidFill>
                <a:latin typeface="+mj-lt"/>
              </a:rPr>
              <a:t>Features</a:t>
            </a:r>
          </a:p>
        </p:txBody>
      </p:sp>
      <p:sp>
        <p:nvSpPr>
          <p:cNvPr id="5" name="Rounded Rectangle 4"/>
          <p:cNvSpPr/>
          <p:nvPr/>
        </p:nvSpPr>
        <p:spPr>
          <a:xfrm>
            <a:off x="1718982" y="1447800"/>
            <a:ext cx="5410200" cy="1600200"/>
          </a:xfrm>
          <a:prstGeom prst="roundRect">
            <a:avLst/>
          </a:prstGeom>
          <a:noFill/>
          <a:ln w="63500"/>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sz="3600" dirty="0">
              <a:solidFill>
                <a:schemeClr val="tx1"/>
              </a:solidFill>
              <a:latin typeface="+mj-lt"/>
              <a:cs typeface="Adobe Caslon Pro"/>
            </a:endParaRPr>
          </a:p>
        </p:txBody>
      </p:sp>
      <p:sp>
        <p:nvSpPr>
          <p:cNvPr id="6" name="Content Placeholder 2"/>
          <p:cNvSpPr txBox="1">
            <a:spLocks/>
          </p:cNvSpPr>
          <p:nvPr/>
        </p:nvSpPr>
        <p:spPr bwMode="auto">
          <a:xfrm>
            <a:off x="1871382" y="1828800"/>
            <a:ext cx="2362200" cy="6858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spcBef>
                <a:spcPct val="20000"/>
              </a:spcBef>
              <a:buFont typeface="Arial" charset="0"/>
              <a:buNone/>
            </a:pPr>
            <a:r>
              <a:rPr lang="en-US" sz="2400">
                <a:latin typeface="+mj-lt"/>
              </a:rPr>
              <a:t>Filter with </a:t>
            </a:r>
            <a:br>
              <a:rPr lang="en-US" sz="2400">
                <a:latin typeface="+mj-lt"/>
              </a:rPr>
            </a:br>
            <a:r>
              <a:rPr lang="en-US" sz="2400">
                <a:latin typeface="+mj-lt"/>
              </a:rPr>
              <a:t>Visual Words</a:t>
            </a:r>
          </a:p>
        </p:txBody>
      </p:sp>
      <p:sp>
        <p:nvSpPr>
          <p:cNvPr id="7" name="Rounded Rectangle 6"/>
          <p:cNvSpPr/>
          <p:nvPr/>
        </p:nvSpPr>
        <p:spPr>
          <a:xfrm>
            <a:off x="1718982" y="5105400"/>
            <a:ext cx="5410200" cy="1600200"/>
          </a:xfrm>
          <a:prstGeom prst="roundRect">
            <a:avLst/>
          </a:prstGeom>
          <a:noFill/>
          <a:ln w="63500">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sz="3600" dirty="0">
              <a:solidFill>
                <a:schemeClr val="tx1"/>
              </a:solidFill>
              <a:latin typeface="+mj-lt"/>
              <a:cs typeface="Adobe Caslon Pro"/>
            </a:endParaRPr>
          </a:p>
        </p:txBody>
      </p:sp>
      <p:sp>
        <p:nvSpPr>
          <p:cNvPr id="8" name="Content Placeholder 2"/>
          <p:cNvSpPr txBox="1">
            <a:spLocks/>
          </p:cNvSpPr>
          <p:nvPr/>
        </p:nvSpPr>
        <p:spPr bwMode="auto">
          <a:xfrm>
            <a:off x="1871382" y="5257800"/>
            <a:ext cx="2590800" cy="6858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spcBef>
                <a:spcPct val="20000"/>
              </a:spcBef>
              <a:buFont typeface="Arial" charset="0"/>
              <a:buNone/>
            </a:pPr>
            <a:r>
              <a:rPr lang="en-US" sz="2400">
                <a:latin typeface="+mj-lt"/>
              </a:rPr>
              <a:t>Multi-scale</a:t>
            </a:r>
            <a:br>
              <a:rPr lang="en-US" sz="2400">
                <a:latin typeface="+mj-lt"/>
              </a:rPr>
            </a:br>
            <a:r>
              <a:rPr lang="en-US" sz="2400">
                <a:latin typeface="+mj-lt"/>
              </a:rPr>
              <a:t>spatial pool </a:t>
            </a:r>
          </a:p>
          <a:p>
            <a:pPr eaLnBrk="1" hangingPunct="1">
              <a:spcBef>
                <a:spcPct val="20000"/>
              </a:spcBef>
              <a:buFont typeface="Arial" charset="0"/>
              <a:buNone/>
            </a:pPr>
            <a:r>
              <a:rPr lang="en-US" sz="2400">
                <a:latin typeface="+mj-lt"/>
              </a:rPr>
              <a:t>(Sum) </a:t>
            </a:r>
          </a:p>
        </p:txBody>
      </p:sp>
      <p:cxnSp>
        <p:nvCxnSpPr>
          <p:cNvPr id="9" name="Straight Arrow Connector 8"/>
          <p:cNvCxnSpPr>
            <a:cxnSpLocks noChangeShapeType="1"/>
          </p:cNvCxnSpPr>
          <p:nvPr/>
        </p:nvCxnSpPr>
        <p:spPr bwMode="auto">
          <a:xfrm>
            <a:off x="10591800" y="4953000"/>
            <a:ext cx="0" cy="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sp>
        <p:nvSpPr>
          <p:cNvPr id="10" name="Rounded Rectangle 9"/>
          <p:cNvSpPr/>
          <p:nvPr/>
        </p:nvSpPr>
        <p:spPr>
          <a:xfrm>
            <a:off x="1718982" y="3276600"/>
            <a:ext cx="5410200" cy="1600200"/>
          </a:xfrm>
          <a:prstGeom prst="roundRect">
            <a:avLst/>
          </a:prstGeom>
          <a:noFill/>
          <a:ln w="63500">
            <a:solidFill>
              <a:schemeClr val="accent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lang="en-US" sz="3600" dirty="0">
              <a:solidFill>
                <a:schemeClr val="tx1"/>
              </a:solidFill>
              <a:latin typeface="+mj-lt"/>
              <a:cs typeface="Adobe Caslon Pro"/>
            </a:endParaRPr>
          </a:p>
        </p:txBody>
      </p:sp>
      <p:sp>
        <p:nvSpPr>
          <p:cNvPr id="11" name="Content Placeholder 2"/>
          <p:cNvSpPr txBox="1">
            <a:spLocks/>
          </p:cNvSpPr>
          <p:nvPr/>
        </p:nvSpPr>
        <p:spPr bwMode="auto">
          <a:xfrm>
            <a:off x="1871382" y="3810000"/>
            <a:ext cx="2362200" cy="6858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spcBef>
                <a:spcPct val="20000"/>
              </a:spcBef>
              <a:buFont typeface="Arial" charset="0"/>
              <a:buNone/>
            </a:pPr>
            <a:r>
              <a:rPr lang="en-US" sz="2400" dirty="0">
                <a:latin typeface="+mj-lt"/>
              </a:rPr>
              <a:t>Max</a:t>
            </a:r>
          </a:p>
        </p:txBody>
      </p:sp>
      <p:sp>
        <p:nvSpPr>
          <p:cNvPr id="12" name="Content Placeholder 2"/>
          <p:cNvSpPr txBox="1">
            <a:spLocks/>
          </p:cNvSpPr>
          <p:nvPr/>
        </p:nvSpPr>
        <p:spPr bwMode="auto">
          <a:xfrm>
            <a:off x="7696200" y="5715000"/>
            <a:ext cx="1600200" cy="6096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eaLnBrk="1" hangingPunct="1">
              <a:spcBef>
                <a:spcPct val="20000"/>
              </a:spcBef>
              <a:buFont typeface="Arial" charset="0"/>
              <a:buNone/>
            </a:pPr>
            <a:r>
              <a:rPr lang="en-US" sz="2400" dirty="0">
                <a:latin typeface="+mj-lt"/>
              </a:rPr>
              <a:t>Classifier</a:t>
            </a:r>
          </a:p>
        </p:txBody>
      </p:sp>
      <p:sp>
        <p:nvSpPr>
          <p:cNvPr id="14" name="Right Arrow 13"/>
          <p:cNvSpPr>
            <a:spLocks noChangeArrowheads="1"/>
          </p:cNvSpPr>
          <p:nvPr/>
        </p:nvSpPr>
        <p:spPr bwMode="auto">
          <a:xfrm rot="5400000">
            <a:off x="4252632" y="2952750"/>
            <a:ext cx="2286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endParaRPr lang="en-US">
              <a:latin typeface="+mj-lt"/>
              <a:ea typeface="+mn-ea"/>
              <a:cs typeface="+mn-cs"/>
            </a:endParaRPr>
          </a:p>
        </p:txBody>
      </p:sp>
      <p:sp>
        <p:nvSpPr>
          <p:cNvPr id="15" name="Right Arrow 14"/>
          <p:cNvSpPr>
            <a:spLocks noChangeArrowheads="1"/>
          </p:cNvSpPr>
          <p:nvPr/>
        </p:nvSpPr>
        <p:spPr bwMode="auto">
          <a:xfrm>
            <a:off x="1185582" y="1828800"/>
            <a:ext cx="3810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endParaRPr lang="en-US">
              <a:latin typeface="+mj-lt"/>
              <a:ea typeface="+mn-ea"/>
              <a:cs typeface="+mn-cs"/>
            </a:endParaRPr>
          </a:p>
        </p:txBody>
      </p:sp>
      <p:sp>
        <p:nvSpPr>
          <p:cNvPr id="16" name="Right Arrow 15"/>
          <p:cNvSpPr>
            <a:spLocks noChangeArrowheads="1"/>
          </p:cNvSpPr>
          <p:nvPr/>
        </p:nvSpPr>
        <p:spPr bwMode="auto">
          <a:xfrm>
            <a:off x="7281582" y="5715000"/>
            <a:ext cx="3810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endParaRPr lang="en-US">
              <a:latin typeface="+mj-lt"/>
              <a:ea typeface="+mn-ea"/>
              <a:cs typeface="+mn-cs"/>
            </a:endParaRPr>
          </a:p>
        </p:txBody>
      </p:sp>
      <p:sp>
        <p:nvSpPr>
          <p:cNvPr id="17" name="Right Arrow 16"/>
          <p:cNvSpPr>
            <a:spLocks noChangeArrowheads="1"/>
          </p:cNvSpPr>
          <p:nvPr/>
        </p:nvSpPr>
        <p:spPr bwMode="auto">
          <a:xfrm rot="5400000">
            <a:off x="4252632" y="4781550"/>
            <a:ext cx="228600" cy="419100"/>
          </a:xfrm>
          <a:prstGeom prst="rightArrow">
            <a:avLst>
              <a:gd name="adj1" fmla="val 50000"/>
              <a:gd name="adj2" fmla="val 50000"/>
            </a:avLst>
          </a:prstGeom>
          <a:gradFill rotWithShape="1">
            <a:gsLst>
              <a:gs pos="0">
                <a:srgbClr val="EDEDED"/>
              </a:gs>
              <a:gs pos="64999">
                <a:srgbClr val="D0D0D0"/>
              </a:gs>
              <a:gs pos="100000">
                <a:srgbClr val="BCBCBC"/>
              </a:gs>
            </a:gsLst>
            <a:lin ang="5400000" scaled="1"/>
          </a:gradFill>
          <a:ln w="9525">
            <a:solidFill>
              <a:srgbClr val="000000"/>
            </a:solidFill>
            <a:miter lim="800000"/>
            <a:headEnd/>
            <a:tailEnd/>
          </a:ln>
          <a:effectLst>
            <a:outerShdw dist="20000" dir="5400000" rotWithShape="0">
              <a:srgbClr val="80808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endParaRPr lang="en-US">
              <a:latin typeface="+mj-lt"/>
              <a:ea typeface="+mn-ea"/>
              <a:cs typeface="+mn-cs"/>
            </a:endParaRPr>
          </a:p>
        </p:txBody>
      </p:sp>
      <p:sp>
        <p:nvSpPr>
          <p:cNvPr id="18" name="Title 1"/>
          <p:cNvSpPr>
            <a:spLocks noGrp="1"/>
          </p:cNvSpPr>
          <p:nvPr/>
        </p:nvSpPr>
        <p:spPr bwMode="auto">
          <a:xfrm>
            <a:off x="304800" y="76200"/>
            <a:ext cx="8229600" cy="11430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bg1"/>
                </a:solidFill>
                <a:latin typeface="Albertus Extra Bold" pitchFamily="34" charset="0"/>
                <a:ea typeface="ＭＳ Ｐゴシック" charset="0"/>
                <a:cs typeface="ＭＳ Ｐゴシック" charset="0"/>
              </a:defRPr>
            </a:lvl1pPr>
            <a:lvl2pPr algn="ctr" rtl="0" eaLnBrk="0" fontAlgn="base" hangingPunct="0">
              <a:spcBef>
                <a:spcPct val="0"/>
              </a:spcBef>
              <a:spcAft>
                <a:spcPct val="0"/>
              </a:spcAft>
              <a:defRPr sz="4000">
                <a:solidFill>
                  <a:schemeClr val="bg1"/>
                </a:solidFill>
                <a:latin typeface="Albertus Extra Bold" charset="0"/>
                <a:ea typeface="ＭＳ Ｐゴシック" charset="0"/>
                <a:cs typeface="ＭＳ Ｐゴシック" charset="0"/>
              </a:defRPr>
            </a:lvl2pPr>
            <a:lvl3pPr algn="ctr" rtl="0" eaLnBrk="0" fontAlgn="base" hangingPunct="0">
              <a:spcBef>
                <a:spcPct val="0"/>
              </a:spcBef>
              <a:spcAft>
                <a:spcPct val="0"/>
              </a:spcAft>
              <a:defRPr sz="4000">
                <a:solidFill>
                  <a:schemeClr val="bg1"/>
                </a:solidFill>
                <a:latin typeface="Albertus Extra Bold" charset="0"/>
                <a:ea typeface="ＭＳ Ｐゴシック" charset="0"/>
                <a:cs typeface="ＭＳ Ｐゴシック" charset="0"/>
              </a:defRPr>
            </a:lvl3pPr>
            <a:lvl4pPr algn="ctr" rtl="0" eaLnBrk="0" fontAlgn="base" hangingPunct="0">
              <a:spcBef>
                <a:spcPct val="0"/>
              </a:spcBef>
              <a:spcAft>
                <a:spcPct val="0"/>
              </a:spcAft>
              <a:defRPr sz="4000">
                <a:solidFill>
                  <a:schemeClr val="bg1"/>
                </a:solidFill>
                <a:latin typeface="Albertus Extra Bold" charset="0"/>
                <a:ea typeface="ＭＳ Ｐゴシック" charset="0"/>
                <a:cs typeface="ＭＳ Ｐゴシック" charset="0"/>
              </a:defRPr>
            </a:lvl4pPr>
            <a:lvl5pPr algn="ctr" rtl="0" eaLnBrk="0" fontAlgn="base" hangingPunct="0">
              <a:spcBef>
                <a:spcPct val="0"/>
              </a:spcBef>
              <a:spcAft>
                <a:spcPct val="0"/>
              </a:spcAft>
              <a:defRPr sz="4000">
                <a:solidFill>
                  <a:schemeClr val="bg1"/>
                </a:solidFill>
                <a:latin typeface="Albertus Extra Bold" charset="0"/>
                <a:ea typeface="ＭＳ Ｐゴシック" charset="0"/>
                <a:cs typeface="ＭＳ Ｐゴシック" charset="0"/>
              </a:defRPr>
            </a:lvl5pPr>
            <a:lvl6pPr marL="457200" algn="ctr" rtl="0" fontAlgn="base">
              <a:spcBef>
                <a:spcPct val="0"/>
              </a:spcBef>
              <a:spcAft>
                <a:spcPct val="0"/>
              </a:spcAft>
              <a:defRPr sz="4000">
                <a:solidFill>
                  <a:schemeClr val="bg1"/>
                </a:solidFill>
                <a:latin typeface="Albertus Extra Bold" charset="0"/>
                <a:ea typeface="ＭＳ Ｐゴシック" charset="0"/>
              </a:defRPr>
            </a:lvl6pPr>
            <a:lvl7pPr marL="914400" algn="ctr" rtl="0" fontAlgn="base">
              <a:spcBef>
                <a:spcPct val="0"/>
              </a:spcBef>
              <a:spcAft>
                <a:spcPct val="0"/>
              </a:spcAft>
              <a:defRPr sz="4000">
                <a:solidFill>
                  <a:schemeClr val="bg1"/>
                </a:solidFill>
                <a:latin typeface="Albertus Extra Bold" charset="0"/>
                <a:ea typeface="ＭＳ Ｐゴシック" charset="0"/>
              </a:defRPr>
            </a:lvl7pPr>
            <a:lvl8pPr marL="1371600" algn="ctr" rtl="0" fontAlgn="base">
              <a:spcBef>
                <a:spcPct val="0"/>
              </a:spcBef>
              <a:spcAft>
                <a:spcPct val="0"/>
              </a:spcAft>
              <a:defRPr sz="4000">
                <a:solidFill>
                  <a:schemeClr val="bg1"/>
                </a:solidFill>
                <a:latin typeface="Albertus Extra Bold" charset="0"/>
                <a:ea typeface="ＭＳ Ｐゴシック" charset="0"/>
              </a:defRPr>
            </a:lvl8pPr>
            <a:lvl9pPr marL="1828800" algn="ctr" rtl="0" fontAlgn="base">
              <a:spcBef>
                <a:spcPct val="0"/>
              </a:spcBef>
              <a:spcAft>
                <a:spcPct val="0"/>
              </a:spcAft>
              <a:defRPr sz="4000">
                <a:solidFill>
                  <a:schemeClr val="bg1"/>
                </a:solidFill>
                <a:latin typeface="Albertus Extra Bold" charset="0"/>
                <a:ea typeface="ＭＳ Ｐゴシック" charset="0"/>
              </a:defRPr>
            </a:lvl9pPr>
          </a:lstStyle>
          <a:p>
            <a:pPr eaLnBrk="1" hangingPunct="1"/>
            <a:endParaRPr lang="en-US" dirty="0">
              <a:solidFill>
                <a:schemeClr val="tx1"/>
              </a:solidFill>
              <a:latin typeface="+mj-lt"/>
            </a:endParaRPr>
          </a:p>
        </p:txBody>
      </p:sp>
      <p:sp>
        <p:nvSpPr>
          <p:cNvPr id="19" name="Content Placeholder 2"/>
          <p:cNvSpPr txBox="1">
            <a:spLocks/>
          </p:cNvSpPr>
          <p:nvPr/>
        </p:nvSpPr>
        <p:spPr bwMode="auto">
          <a:xfrm>
            <a:off x="7052982" y="1219200"/>
            <a:ext cx="1981200" cy="16764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r" eaLnBrk="1" hangingPunct="1">
              <a:spcBef>
                <a:spcPct val="20000"/>
              </a:spcBef>
              <a:buFont typeface="Arial" charset="0"/>
              <a:buNone/>
            </a:pPr>
            <a:r>
              <a:rPr lang="en-US" sz="2000" dirty="0" err="1">
                <a:latin typeface="+mj-lt"/>
              </a:rPr>
              <a:t>Lazebnik</a:t>
            </a:r>
            <a:r>
              <a:rPr lang="en-US" sz="2000" dirty="0">
                <a:latin typeface="+mj-lt"/>
              </a:rPr>
              <a:t>, </a:t>
            </a:r>
            <a:br>
              <a:rPr lang="en-US" sz="2000" dirty="0">
                <a:latin typeface="+mj-lt"/>
              </a:rPr>
            </a:br>
            <a:r>
              <a:rPr lang="en-US" sz="2000" dirty="0" err="1">
                <a:latin typeface="+mj-lt"/>
              </a:rPr>
              <a:t>Schmid</a:t>
            </a:r>
            <a:r>
              <a:rPr lang="en-US" sz="2000" dirty="0">
                <a:latin typeface="+mj-lt"/>
              </a:rPr>
              <a:t>, </a:t>
            </a:r>
            <a:br>
              <a:rPr lang="en-US" sz="2000" dirty="0">
                <a:latin typeface="+mj-lt"/>
              </a:rPr>
            </a:br>
            <a:r>
              <a:rPr lang="en-US" sz="2000" dirty="0">
                <a:latin typeface="+mj-lt"/>
              </a:rPr>
              <a:t>Ponce </a:t>
            </a:r>
            <a:br>
              <a:rPr lang="en-US" sz="2000" dirty="0">
                <a:latin typeface="+mj-lt"/>
              </a:rPr>
            </a:br>
            <a:r>
              <a:rPr lang="en-US" sz="2000" dirty="0">
                <a:latin typeface="+mj-lt"/>
              </a:rPr>
              <a:t>[CVPR 2006]</a:t>
            </a:r>
          </a:p>
        </p:txBody>
      </p:sp>
      <p:pic>
        <p:nvPicPr>
          <p:cNvPr id="20" name="Picture 19"/>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233582" y="1752600"/>
            <a:ext cx="2057400" cy="936625"/>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623982" y="5410200"/>
            <a:ext cx="3352800" cy="1006475"/>
            <a:chOff x="2209800" y="2895600"/>
            <a:chExt cx="3352800" cy="819902"/>
          </a:xfrm>
        </p:grpSpPr>
        <p:pic>
          <p:nvPicPr>
            <p:cNvPr id="27" name="Picture 2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209800" y="2895600"/>
              <a:ext cx="1009513" cy="819902"/>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pic>
          <p:nvPicPr>
            <p:cNvPr id="28" name="Picture 2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352800" y="2895600"/>
              <a:ext cx="1070517" cy="819902"/>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pic>
          <p:nvPicPr>
            <p:cNvPr id="29" name="Picture 28"/>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531768" y="2895600"/>
              <a:ext cx="1030832" cy="819902"/>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Lst>
          </p:spPr>
        </p:pic>
      </p:grpSp>
      <p:grpSp>
        <p:nvGrpSpPr>
          <p:cNvPr id="22" name="Group 21"/>
          <p:cNvGrpSpPr>
            <a:grpSpLocks/>
          </p:cNvGrpSpPr>
          <p:nvPr/>
        </p:nvGrpSpPr>
        <p:grpSpPr bwMode="auto">
          <a:xfrm>
            <a:off x="4614582" y="3429000"/>
            <a:ext cx="1447800" cy="1295400"/>
            <a:chOff x="6400800" y="4648200"/>
            <a:chExt cx="1447800" cy="1295400"/>
          </a:xfrm>
        </p:grpSpPr>
        <p:cxnSp>
          <p:nvCxnSpPr>
            <p:cNvPr id="24" name="Straight Arrow Connector 23"/>
            <p:cNvCxnSpPr>
              <a:cxnSpLocks noChangeShapeType="1"/>
            </p:cNvCxnSpPr>
            <p:nvPr/>
          </p:nvCxnSpPr>
          <p:spPr bwMode="auto">
            <a:xfrm>
              <a:off x="6934200" y="5257800"/>
              <a:ext cx="914400" cy="533400"/>
            </a:xfrm>
            <a:prstGeom prst="straightConnector1">
              <a:avLst/>
            </a:prstGeom>
            <a:ln w="38100">
              <a:headEnd/>
              <a:tailEnd type="arrow" w="med" len="med"/>
            </a:ln>
          </p:spPr>
          <p:style>
            <a:lnRef idx="3">
              <a:schemeClr val="accent2"/>
            </a:lnRef>
            <a:fillRef idx="0">
              <a:schemeClr val="accent2"/>
            </a:fillRef>
            <a:effectRef idx="2">
              <a:schemeClr val="accent2"/>
            </a:effectRef>
            <a:fontRef idx="minor">
              <a:schemeClr val="tx1"/>
            </a:fontRef>
          </p:style>
        </p:cxnSp>
        <p:cxnSp>
          <p:nvCxnSpPr>
            <p:cNvPr id="25" name="Straight Arrow Connector 24"/>
            <p:cNvCxnSpPr>
              <a:cxnSpLocks noChangeShapeType="1"/>
            </p:cNvCxnSpPr>
            <p:nvPr/>
          </p:nvCxnSpPr>
          <p:spPr bwMode="auto">
            <a:xfrm flipH="1">
              <a:off x="6400800" y="5181600"/>
              <a:ext cx="762000" cy="762000"/>
            </a:xfrm>
            <a:prstGeom prst="straightConnector1">
              <a:avLst/>
            </a:prstGeom>
            <a:ln w="38100">
              <a:headEnd/>
              <a:tailEnd type="arrow" w="med" len="med"/>
            </a:ln>
          </p:spPr>
          <p:style>
            <a:lnRef idx="3">
              <a:schemeClr val="accent2"/>
            </a:lnRef>
            <a:fillRef idx="0">
              <a:schemeClr val="accent2"/>
            </a:fillRef>
            <a:effectRef idx="2">
              <a:schemeClr val="accent2"/>
            </a:effectRef>
            <a:fontRef idx="minor">
              <a:schemeClr val="tx1"/>
            </a:fontRef>
          </p:style>
        </p:cxnSp>
        <p:cxnSp>
          <p:nvCxnSpPr>
            <p:cNvPr id="26" name="Straight Arrow Connector 25"/>
            <p:cNvCxnSpPr>
              <a:cxnSpLocks noChangeShapeType="1"/>
            </p:cNvCxnSpPr>
            <p:nvPr/>
          </p:nvCxnSpPr>
          <p:spPr bwMode="auto">
            <a:xfrm flipV="1">
              <a:off x="7086600" y="4648200"/>
              <a:ext cx="0" cy="838200"/>
            </a:xfrm>
            <a:prstGeom prst="straightConnector1">
              <a:avLst/>
            </a:prstGeom>
            <a:ln w="38100">
              <a:headEnd/>
              <a:tailEnd type="arrow" w="med" len="med"/>
            </a:ln>
          </p:spPr>
          <p:style>
            <a:lnRef idx="3">
              <a:schemeClr val="accent2"/>
            </a:lnRef>
            <a:fillRef idx="0">
              <a:schemeClr val="accent2"/>
            </a:fillRef>
            <a:effectRef idx="2">
              <a:schemeClr val="accent2"/>
            </a:effectRef>
            <a:fontRef idx="minor">
              <a:schemeClr val="tx1"/>
            </a:fontRef>
          </p:style>
        </p:cxnSp>
      </p:grpSp>
      <p:sp>
        <p:nvSpPr>
          <p:cNvPr id="23" name="Cube 22"/>
          <p:cNvSpPr>
            <a:spLocks noChangeArrowheads="1"/>
          </p:cNvSpPr>
          <p:nvPr/>
        </p:nvSpPr>
        <p:spPr bwMode="auto">
          <a:xfrm>
            <a:off x="4843182" y="3733800"/>
            <a:ext cx="838200" cy="838200"/>
          </a:xfrm>
          <a:prstGeom prst="cube">
            <a:avLst>
              <a:gd name="adj" fmla="val 25000"/>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8"/>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defRPr/>
            </a:pPr>
            <a:endParaRPr lang="en-US">
              <a:latin typeface="+mj-lt"/>
              <a:ea typeface="+mn-ea"/>
              <a:cs typeface="+mn-cs"/>
            </a:endParaRPr>
          </a:p>
        </p:txBody>
      </p:sp>
      <p:sp>
        <p:nvSpPr>
          <p:cNvPr id="30" name="Rectangle 29"/>
          <p:cNvSpPr/>
          <p:nvPr/>
        </p:nvSpPr>
        <p:spPr>
          <a:xfrm>
            <a:off x="7185147" y="6555581"/>
            <a:ext cx="1925527" cy="307777"/>
          </a:xfrm>
          <a:prstGeom prst="rect">
            <a:avLst/>
          </a:prstGeom>
        </p:spPr>
        <p:txBody>
          <a:bodyPr wrap="none">
            <a:spAutoFit/>
          </a:bodyPr>
          <a:lstStyle/>
          <a:p>
            <a:r>
              <a:rPr lang="en-US" sz="1400" dirty="0" smtClean="0"/>
              <a:t>slide credit: R. Fergus</a:t>
            </a:r>
            <a:endParaRPr lang="en-US" sz="1400" dirty="0"/>
          </a:p>
        </p:txBody>
      </p:sp>
    </p:spTree>
    <p:extLst>
      <p:ext uri="{BB962C8B-B14F-4D97-AF65-F5344CB8AC3E}">
        <p14:creationId xmlns:p14="http://schemas.microsoft.com/office/powerpoint/2010/main" val="5583119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Deformable Part Model</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716675" y="3259914"/>
            <a:ext cx="7432824" cy="3124200"/>
          </a:xfrm>
        </p:spPr>
      </p:pic>
      <p:sp>
        <p:nvSpPr>
          <p:cNvPr id="7" name="TextBox 6"/>
          <p:cNvSpPr txBox="1"/>
          <p:nvPr/>
        </p:nvSpPr>
        <p:spPr>
          <a:xfrm>
            <a:off x="145145" y="6400800"/>
            <a:ext cx="8853706" cy="369332"/>
          </a:xfrm>
          <a:prstGeom prst="rect">
            <a:avLst/>
          </a:prstGeom>
          <a:noFill/>
        </p:spPr>
        <p:txBody>
          <a:bodyPr wrap="none" rtlCol="0">
            <a:spAutoFit/>
          </a:bodyPr>
          <a:lstStyle/>
          <a:p>
            <a:r>
              <a:rPr lang="en-US" dirty="0"/>
              <a:t>Deformable Part Models are Convolutional Neural </a:t>
            </a:r>
            <a:r>
              <a:rPr lang="en-US" dirty="0" smtClean="0"/>
              <a:t>Networks [</a:t>
            </a:r>
            <a:r>
              <a:rPr lang="en-US" dirty="0">
                <a:hlinkClick r:id="rId3"/>
              </a:rPr>
              <a:t>Girshick </a:t>
            </a:r>
            <a:r>
              <a:rPr lang="en-US" dirty="0" smtClean="0">
                <a:hlinkClick r:id="rId3"/>
              </a:rPr>
              <a:t>et al. CVPR 15</a:t>
            </a:r>
            <a:r>
              <a:rPr lang="en-US" dirty="0" smtClean="0"/>
              <a:t>]</a:t>
            </a:r>
            <a:endParaRPr lang="en-US" dirty="0"/>
          </a:p>
        </p:txBody>
      </p:sp>
      <p:pic>
        <p:nvPicPr>
          <p:cNvPr id="3" name="Picture 2"/>
          <p:cNvPicPr>
            <a:picLocks noChangeAspect="1"/>
          </p:cNvPicPr>
          <p:nvPr/>
        </p:nvPicPr>
        <p:blipFill>
          <a:blip r:embed="rId4"/>
          <a:stretch>
            <a:fillRect/>
          </a:stretch>
        </p:blipFill>
        <p:spPr>
          <a:xfrm>
            <a:off x="2621743" y="899017"/>
            <a:ext cx="3622687" cy="2360897"/>
          </a:xfrm>
          <a:prstGeom prst="rect">
            <a:avLst/>
          </a:prstGeom>
        </p:spPr>
      </p:pic>
    </p:spTree>
    <p:extLst>
      <p:ext uri="{BB962C8B-B14F-4D97-AF65-F5344CB8AC3E}">
        <p14:creationId xmlns:p14="http://schemas.microsoft.com/office/powerpoint/2010/main" val="33976683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err="1" smtClean="0"/>
              <a:t>AlexNet</a:t>
            </a:r>
            <a:endParaRPr lang="en-US" dirty="0">
              <a:latin typeface="+mn-lt"/>
            </a:endParaRPr>
          </a:p>
        </p:txBody>
      </p:sp>
      <p:pic>
        <p:nvPicPr>
          <p:cNvPr id="30723" name="Picture 3"/>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271838"/>
            <a:ext cx="9144000" cy="267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2"/>
          <p:cNvSpPr>
            <a:spLocks noChangeArrowheads="1"/>
          </p:cNvSpPr>
          <p:nvPr/>
        </p:nvSpPr>
        <p:spPr bwMode="auto">
          <a:xfrm>
            <a:off x="533400" y="1127125"/>
            <a:ext cx="85344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marL="341313" indent="-341313">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98513" indent="-341313">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255713" indent="-341313">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pPr>
            <a:r>
              <a:rPr lang="fr-FR" altLang="en-US" sz="2400" dirty="0" err="1" smtClean="0">
                <a:latin typeface="+mj-lt"/>
                <a:ea typeface="Adobe Caslon Pro"/>
                <a:cs typeface="Adobe Caslon Pro"/>
              </a:rPr>
              <a:t>Similar</a:t>
            </a:r>
            <a:r>
              <a:rPr lang="fr-FR" altLang="en-US" sz="2400" dirty="0" smtClean="0">
                <a:latin typeface="+mj-lt"/>
                <a:ea typeface="Adobe Caslon Pro"/>
                <a:cs typeface="Adobe Caslon Pro"/>
              </a:rPr>
              <a:t> </a:t>
            </a:r>
            <a:r>
              <a:rPr lang="fr-FR" altLang="en-US" sz="2400" dirty="0" err="1" smtClean="0">
                <a:latin typeface="+mj-lt"/>
                <a:ea typeface="Adobe Caslon Pro"/>
                <a:cs typeface="Adobe Caslon Pro"/>
              </a:rPr>
              <a:t>framework</a:t>
            </a:r>
            <a:r>
              <a:rPr lang="fr-FR" altLang="en-US" sz="2400" dirty="0" smtClean="0">
                <a:latin typeface="+mj-lt"/>
                <a:ea typeface="Adobe Caslon Pro"/>
                <a:cs typeface="Adobe Caslon Pro"/>
              </a:rPr>
              <a:t> </a:t>
            </a:r>
            <a:r>
              <a:rPr lang="fr-FR" altLang="en-US" sz="2400" dirty="0">
                <a:latin typeface="+mj-lt"/>
                <a:ea typeface="Adobe Caslon Pro"/>
                <a:cs typeface="Adobe Caslon Pro"/>
              </a:rPr>
              <a:t>to LeCun’98 but:</a:t>
            </a:r>
            <a:endParaRPr lang="fr-FR" altLang="en-US" sz="1800" dirty="0">
              <a:latin typeface="+mj-lt"/>
              <a:ea typeface="Adobe Caslon Pro"/>
              <a:cs typeface="Adobe Caslon Pro"/>
            </a:endParaRPr>
          </a:p>
          <a:p>
            <a:pPr lvl="1">
              <a:spcBef>
                <a:spcPct val="0"/>
              </a:spcBef>
              <a:buFont typeface="Arial" panose="020B0604020202020204" pitchFamily="34" charset="0"/>
              <a:buChar char="•"/>
            </a:pPr>
            <a:r>
              <a:rPr lang="fr-FR" altLang="en-US" sz="2000" dirty="0" err="1">
                <a:latin typeface="+mj-lt"/>
                <a:ea typeface="Adobe Caslon Pro"/>
                <a:cs typeface="Adobe Caslon Pro"/>
              </a:rPr>
              <a:t>Bigger</a:t>
            </a:r>
            <a:r>
              <a:rPr lang="fr-FR" altLang="en-US" sz="2000" dirty="0">
                <a:latin typeface="+mj-lt"/>
                <a:ea typeface="Adobe Caslon Pro"/>
                <a:cs typeface="Adobe Caslon Pro"/>
              </a:rPr>
              <a:t> model (7 </a:t>
            </a:r>
            <a:r>
              <a:rPr lang="fr-FR" altLang="en-US" sz="2000" dirty="0" err="1">
                <a:latin typeface="+mj-lt"/>
                <a:ea typeface="Adobe Caslon Pro"/>
                <a:cs typeface="Adobe Caslon Pro"/>
              </a:rPr>
              <a:t>hidden</a:t>
            </a:r>
            <a:r>
              <a:rPr lang="fr-FR" altLang="en-US" sz="2000" dirty="0">
                <a:latin typeface="+mj-lt"/>
                <a:ea typeface="Adobe Caslon Pro"/>
                <a:cs typeface="Adobe Caslon Pro"/>
              </a:rPr>
              <a:t> </a:t>
            </a:r>
            <a:r>
              <a:rPr lang="fr-FR" altLang="en-US" sz="2000" dirty="0" err="1">
                <a:latin typeface="+mj-lt"/>
                <a:ea typeface="Adobe Caslon Pro"/>
                <a:cs typeface="Adobe Caslon Pro"/>
              </a:rPr>
              <a:t>layers</a:t>
            </a:r>
            <a:r>
              <a:rPr lang="fr-FR" altLang="en-US" sz="2000" dirty="0">
                <a:latin typeface="+mj-lt"/>
                <a:ea typeface="Adobe Caslon Pro"/>
                <a:cs typeface="Adobe Caslon Pro"/>
              </a:rPr>
              <a:t>, 650,000 </a:t>
            </a:r>
            <a:r>
              <a:rPr lang="fr-FR" altLang="en-US" sz="2000" dirty="0" err="1">
                <a:latin typeface="+mj-lt"/>
                <a:ea typeface="Adobe Caslon Pro"/>
                <a:cs typeface="Adobe Caslon Pro"/>
              </a:rPr>
              <a:t>units</a:t>
            </a:r>
            <a:r>
              <a:rPr lang="fr-FR" altLang="en-US" sz="2000" dirty="0">
                <a:latin typeface="+mj-lt"/>
                <a:ea typeface="Adobe Caslon Pro"/>
                <a:cs typeface="Adobe Caslon Pro"/>
              </a:rPr>
              <a:t>, </a:t>
            </a:r>
            <a:r>
              <a:rPr lang="pt-BR" altLang="en-US" sz="2000" dirty="0">
                <a:latin typeface="+mj-lt"/>
                <a:ea typeface="Adobe Caslon Pro"/>
                <a:cs typeface="Adobe Caslon Pro"/>
              </a:rPr>
              <a:t>60,000,000 params</a:t>
            </a:r>
            <a:r>
              <a:rPr lang="fr-FR" altLang="en-US" sz="2000" dirty="0">
                <a:latin typeface="+mj-lt"/>
                <a:ea typeface="Adobe Caslon Pro"/>
                <a:cs typeface="Adobe Caslon Pro"/>
              </a:rPr>
              <a:t>)</a:t>
            </a:r>
          </a:p>
          <a:p>
            <a:pPr lvl="1">
              <a:spcBef>
                <a:spcPct val="0"/>
              </a:spcBef>
              <a:buFont typeface="Arial" panose="020B0604020202020204" pitchFamily="34" charset="0"/>
              <a:buChar char="•"/>
            </a:pPr>
            <a:r>
              <a:rPr lang="fr-FR" altLang="en-US" sz="2000" dirty="0">
                <a:latin typeface="+mj-lt"/>
                <a:ea typeface="Adobe Caslon Pro"/>
                <a:cs typeface="Adobe Caslon Pro"/>
              </a:rPr>
              <a:t>More data (10</a:t>
            </a:r>
            <a:r>
              <a:rPr lang="fr-FR" altLang="en-US" sz="2000" baseline="30000" dirty="0">
                <a:latin typeface="+mj-lt"/>
                <a:ea typeface="Adobe Caslon Pro"/>
                <a:cs typeface="Adobe Caslon Pro"/>
              </a:rPr>
              <a:t>6</a:t>
            </a:r>
            <a:r>
              <a:rPr lang="fr-FR" altLang="en-US" sz="2000" dirty="0">
                <a:latin typeface="+mj-lt"/>
                <a:ea typeface="Adobe Caslon Pro"/>
                <a:cs typeface="Adobe Caslon Pro"/>
              </a:rPr>
              <a:t> vs. 10</a:t>
            </a:r>
            <a:r>
              <a:rPr lang="fr-FR" altLang="en-US" sz="2000" baseline="30000" dirty="0">
                <a:latin typeface="+mj-lt"/>
                <a:ea typeface="Adobe Caslon Pro"/>
                <a:cs typeface="Adobe Caslon Pro"/>
              </a:rPr>
              <a:t>3</a:t>
            </a:r>
            <a:r>
              <a:rPr lang="fr-FR" altLang="en-US" sz="2000" dirty="0">
                <a:latin typeface="+mj-lt"/>
                <a:ea typeface="Adobe Caslon Pro"/>
                <a:cs typeface="Adobe Caslon Pro"/>
              </a:rPr>
              <a:t> images)</a:t>
            </a:r>
          </a:p>
          <a:p>
            <a:pPr lvl="1">
              <a:spcBef>
                <a:spcPct val="0"/>
              </a:spcBef>
              <a:buFont typeface="Arial" panose="020B0604020202020204" pitchFamily="34" charset="0"/>
              <a:buChar char="•"/>
            </a:pPr>
            <a:r>
              <a:rPr lang="fr-FR" altLang="en-US" sz="2000" dirty="0">
                <a:latin typeface="+mj-lt"/>
                <a:ea typeface="Adobe Caslon Pro"/>
                <a:cs typeface="Adobe Caslon Pro"/>
              </a:rPr>
              <a:t>GPU </a:t>
            </a:r>
            <a:r>
              <a:rPr lang="fr-FR" altLang="en-US" sz="2000" dirty="0" err="1" smtClean="0">
                <a:latin typeface="+mj-lt"/>
                <a:ea typeface="Adobe Caslon Pro"/>
                <a:cs typeface="Adobe Caslon Pro"/>
              </a:rPr>
              <a:t>implementation</a:t>
            </a:r>
            <a:r>
              <a:rPr lang="fr-FR" altLang="en-US" sz="2000" dirty="0" smtClean="0">
                <a:latin typeface="+mj-lt"/>
                <a:ea typeface="Adobe Caslon Pro"/>
                <a:cs typeface="Adobe Caslon Pro"/>
              </a:rPr>
              <a:t> (50x </a:t>
            </a:r>
            <a:r>
              <a:rPr lang="fr-FR" altLang="en-US" sz="2000" dirty="0" err="1">
                <a:latin typeface="+mj-lt"/>
                <a:ea typeface="Adobe Caslon Pro"/>
                <a:cs typeface="Adobe Caslon Pro"/>
              </a:rPr>
              <a:t>speedup</a:t>
            </a:r>
            <a:r>
              <a:rPr lang="fr-FR" altLang="en-US" sz="2000" dirty="0">
                <a:latin typeface="+mj-lt"/>
                <a:ea typeface="Adobe Caslon Pro"/>
                <a:cs typeface="Adobe Caslon Pro"/>
              </a:rPr>
              <a:t> over CPU)</a:t>
            </a:r>
          </a:p>
          <a:p>
            <a:pPr lvl="2">
              <a:spcBef>
                <a:spcPct val="0"/>
              </a:spcBef>
            </a:pPr>
            <a:r>
              <a:rPr lang="fr-FR" altLang="en-US" dirty="0" err="1">
                <a:latin typeface="+mj-lt"/>
                <a:ea typeface="Adobe Caslon Pro"/>
                <a:cs typeface="Adobe Caslon Pro"/>
              </a:rPr>
              <a:t>Trained</a:t>
            </a:r>
            <a:r>
              <a:rPr lang="fr-FR" altLang="en-US" dirty="0">
                <a:latin typeface="+mj-lt"/>
                <a:ea typeface="Adobe Caslon Pro"/>
                <a:cs typeface="Adobe Caslon Pro"/>
              </a:rPr>
              <a:t> on </a:t>
            </a:r>
            <a:r>
              <a:rPr lang="fr-FR" altLang="en-US" dirty="0" err="1">
                <a:latin typeface="+mj-lt"/>
                <a:ea typeface="Adobe Caslon Pro"/>
                <a:cs typeface="Adobe Caslon Pro"/>
              </a:rPr>
              <a:t>two</a:t>
            </a:r>
            <a:r>
              <a:rPr lang="fr-FR" altLang="en-US" dirty="0">
                <a:latin typeface="+mj-lt"/>
                <a:ea typeface="Adobe Caslon Pro"/>
                <a:cs typeface="Adobe Caslon Pro"/>
              </a:rPr>
              <a:t> </a:t>
            </a:r>
            <a:r>
              <a:rPr lang="fr-FR" altLang="en-US" dirty="0" err="1">
                <a:latin typeface="+mj-lt"/>
                <a:ea typeface="Adobe Caslon Pro"/>
                <a:cs typeface="Adobe Caslon Pro"/>
              </a:rPr>
              <a:t>GPUs</a:t>
            </a:r>
            <a:r>
              <a:rPr lang="fr-FR" altLang="en-US" dirty="0">
                <a:latin typeface="+mj-lt"/>
                <a:ea typeface="Adobe Caslon Pro"/>
                <a:cs typeface="Adobe Caslon Pro"/>
              </a:rPr>
              <a:t> for a </a:t>
            </a:r>
            <a:r>
              <a:rPr lang="fr-FR" altLang="en-US" dirty="0" err="1">
                <a:latin typeface="+mj-lt"/>
                <a:ea typeface="Adobe Caslon Pro"/>
                <a:cs typeface="Adobe Caslon Pro"/>
              </a:rPr>
              <a:t>week</a:t>
            </a:r>
            <a:endParaRPr lang="fr-FR" altLang="en-US" dirty="0">
              <a:latin typeface="+mj-lt"/>
              <a:ea typeface="Adobe Caslon Pro"/>
              <a:cs typeface="Adobe Caslon Pro"/>
            </a:endParaRPr>
          </a:p>
        </p:txBody>
      </p:sp>
      <p:sp>
        <p:nvSpPr>
          <p:cNvPr id="30725" name="TextBox 7"/>
          <p:cNvSpPr txBox="1">
            <a:spLocks noChangeArrowheads="1"/>
          </p:cNvSpPr>
          <p:nvPr/>
        </p:nvSpPr>
        <p:spPr bwMode="auto">
          <a:xfrm>
            <a:off x="-152400" y="6059488"/>
            <a:ext cx="92202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dirty="0">
                <a:latin typeface="+mj-lt"/>
              </a:rPr>
              <a:t>A. </a:t>
            </a:r>
            <a:r>
              <a:rPr lang="en-US" altLang="en-US" sz="1800" dirty="0" err="1">
                <a:latin typeface="+mj-lt"/>
              </a:rPr>
              <a:t>Krizhevsky</a:t>
            </a:r>
            <a:r>
              <a:rPr lang="en-US" altLang="en-US" sz="1800" dirty="0">
                <a:latin typeface="+mj-lt"/>
              </a:rPr>
              <a:t>, I. </a:t>
            </a:r>
            <a:r>
              <a:rPr lang="en-US" altLang="en-US" sz="1800" dirty="0" err="1">
                <a:latin typeface="+mj-lt"/>
              </a:rPr>
              <a:t>Sutskever</a:t>
            </a:r>
            <a:r>
              <a:rPr lang="en-US" altLang="en-US" sz="1800" dirty="0">
                <a:latin typeface="+mj-lt"/>
              </a:rPr>
              <a:t>, and G. Hinton, </a:t>
            </a:r>
            <a:r>
              <a:rPr lang="en-US" altLang="en-US" sz="1800" dirty="0" smtClean="0">
                <a:latin typeface="+mj-lt"/>
              </a:rPr>
              <a:t/>
            </a:r>
            <a:br>
              <a:rPr lang="en-US" altLang="en-US" sz="1800" dirty="0" smtClean="0">
                <a:latin typeface="+mj-lt"/>
              </a:rPr>
            </a:br>
            <a:r>
              <a:rPr lang="en-US" altLang="en-US" sz="1800" dirty="0" err="1" smtClean="0">
                <a:latin typeface="+mj-lt"/>
                <a:hlinkClick r:id="rId4"/>
              </a:rPr>
              <a:t>ImageNet</a:t>
            </a:r>
            <a:r>
              <a:rPr lang="en-US" altLang="en-US" sz="1800" dirty="0" smtClean="0">
                <a:latin typeface="+mj-lt"/>
                <a:hlinkClick r:id="rId4"/>
              </a:rPr>
              <a:t> </a:t>
            </a:r>
            <a:r>
              <a:rPr lang="en-US" altLang="en-US" sz="1800" dirty="0">
                <a:latin typeface="+mj-lt"/>
                <a:hlinkClick r:id="rId4"/>
              </a:rPr>
              <a:t>Classification with Deep Convolutional Neural Networks</a:t>
            </a:r>
            <a:r>
              <a:rPr lang="en-US" altLang="en-US" sz="1800" dirty="0">
                <a:latin typeface="+mj-lt"/>
              </a:rPr>
              <a:t>, NIPS 2012</a:t>
            </a:r>
          </a:p>
        </p:txBody>
      </p:sp>
    </p:spTree>
    <p:extLst>
      <p:ext uri="{BB962C8B-B14F-4D97-AF65-F5344CB8AC3E}">
        <p14:creationId xmlns:p14="http://schemas.microsoft.com/office/powerpoint/2010/main" val="6299432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CNN for Image Classification</a:t>
            </a:r>
            <a:endParaRPr lang="en-US" dirty="0"/>
          </a:p>
        </p:txBody>
      </p:sp>
      <p:pic>
        <p:nvPicPr>
          <p:cNvPr id="5" name="Content Placeholder 4"/>
          <p:cNvPicPr>
            <a:picLocks noGrp="1" noChangeAspect="1"/>
          </p:cNvPicPr>
          <p:nvPr>
            <p:ph idx="1"/>
          </p:nvPr>
        </p:nvPicPr>
        <p:blipFill rotWithShape="1">
          <a:blip r:embed="rId2" cstate="screen">
            <a:extLst>
              <a:ext uri="{28A0092B-C50C-407E-A947-70E740481C1C}">
                <a14:useLocalDpi xmlns:a14="http://schemas.microsoft.com/office/drawing/2010/main" val="0"/>
              </a:ext>
            </a:extLst>
          </a:blip>
          <a:srcRect/>
          <a:stretch/>
        </p:blipFill>
        <p:spPr>
          <a:xfrm>
            <a:off x="228600" y="1362740"/>
            <a:ext cx="2936240" cy="2590800"/>
          </a:xfrm>
        </p:spPr>
      </p:pic>
      <p:pic>
        <p:nvPicPr>
          <p:cNvPr id="7" name="Content Placeholder 4"/>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flipH="1">
            <a:off x="228600" y="4038600"/>
            <a:ext cx="293624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28600" y="1371600"/>
            <a:ext cx="1864990" cy="1864990"/>
          </a:xfrm>
          <a:prstGeom prst="rect">
            <a:avLst/>
          </a:prstGeom>
          <a:solidFill>
            <a:schemeClr val="accent1">
              <a:alpha val="15000"/>
            </a:scheme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259210" y="2057400"/>
            <a:ext cx="1864990" cy="1864990"/>
          </a:xfrm>
          <a:prstGeom prst="rect">
            <a:avLst/>
          </a:prstGeom>
          <a:solidFill>
            <a:schemeClr val="accent1">
              <a:alpha val="15000"/>
            </a:scheme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64225" y="1725645"/>
            <a:ext cx="1864990" cy="1864990"/>
          </a:xfrm>
          <a:prstGeom prst="rect">
            <a:avLst/>
          </a:prstGeom>
          <a:solidFill>
            <a:schemeClr val="accent1">
              <a:alpha val="15000"/>
            </a:scheme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3"/>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05200" y="3347572"/>
            <a:ext cx="2432550" cy="1259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2" name="Straight Arrow Connector 21"/>
          <p:cNvCxnSpPr>
            <a:endCxn id="21" idx="1"/>
          </p:cNvCxnSpPr>
          <p:nvPr/>
        </p:nvCxnSpPr>
        <p:spPr>
          <a:xfrm>
            <a:off x="2089273" y="2365814"/>
            <a:ext cx="1415927" cy="161136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7" idx="3"/>
            <a:endCxn id="21" idx="1"/>
          </p:cNvCxnSpPr>
          <p:nvPr/>
        </p:nvCxnSpPr>
        <p:spPr>
          <a:xfrm>
            <a:off x="3124200" y="2304095"/>
            <a:ext cx="381000" cy="167308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18" idx="3"/>
            <a:endCxn id="21" idx="1"/>
          </p:cNvCxnSpPr>
          <p:nvPr/>
        </p:nvCxnSpPr>
        <p:spPr>
          <a:xfrm>
            <a:off x="2093590" y="2989895"/>
            <a:ext cx="1411610" cy="98728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28600" y="2057400"/>
            <a:ext cx="1864990" cy="1864990"/>
          </a:xfrm>
          <a:prstGeom prst="rect">
            <a:avLst/>
          </a:prstGeom>
          <a:solidFill>
            <a:schemeClr val="accent1">
              <a:alpha val="15000"/>
            </a:scheme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a:stCxn id="19" idx="3"/>
            <a:endCxn id="21" idx="1"/>
          </p:cNvCxnSpPr>
          <p:nvPr/>
        </p:nvCxnSpPr>
        <p:spPr>
          <a:xfrm>
            <a:off x="3124200" y="2989895"/>
            <a:ext cx="381000" cy="98728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0" idx="3"/>
            <a:endCxn id="21" idx="1"/>
          </p:cNvCxnSpPr>
          <p:nvPr/>
        </p:nvCxnSpPr>
        <p:spPr>
          <a:xfrm>
            <a:off x="2629215" y="2658140"/>
            <a:ext cx="875985" cy="131903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299850" y="4084544"/>
            <a:ext cx="1864990" cy="1864990"/>
          </a:xfrm>
          <a:prstGeom prst="rect">
            <a:avLst/>
          </a:prstGeom>
          <a:solidFill>
            <a:schemeClr val="accent1">
              <a:alpha val="15000"/>
            </a:scheme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04865" y="4438589"/>
            <a:ext cx="1864990" cy="1864990"/>
          </a:xfrm>
          <a:prstGeom prst="rect">
            <a:avLst/>
          </a:prstGeom>
          <a:solidFill>
            <a:schemeClr val="accent1">
              <a:alpha val="15000"/>
            </a:scheme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p:cNvCxnSpPr>
            <a:endCxn id="21" idx="1"/>
          </p:cNvCxnSpPr>
          <p:nvPr/>
        </p:nvCxnSpPr>
        <p:spPr>
          <a:xfrm flipV="1">
            <a:off x="3164840" y="3977177"/>
            <a:ext cx="340360" cy="94100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7" idx="3"/>
            <a:endCxn id="21" idx="1"/>
          </p:cNvCxnSpPr>
          <p:nvPr/>
        </p:nvCxnSpPr>
        <p:spPr>
          <a:xfrm flipV="1">
            <a:off x="2134230" y="3977177"/>
            <a:ext cx="1370970" cy="172566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69240" y="4770344"/>
            <a:ext cx="1864990" cy="1864990"/>
          </a:xfrm>
          <a:prstGeom prst="rect">
            <a:avLst/>
          </a:prstGeom>
          <a:solidFill>
            <a:schemeClr val="accent1">
              <a:alpha val="15000"/>
            </a:scheme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Arrow Connector 47"/>
          <p:cNvCxnSpPr>
            <a:stCxn id="42" idx="3"/>
            <a:endCxn id="21" idx="1"/>
          </p:cNvCxnSpPr>
          <p:nvPr/>
        </p:nvCxnSpPr>
        <p:spPr>
          <a:xfrm flipV="1">
            <a:off x="3170301" y="3977177"/>
            <a:ext cx="334899" cy="17345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3" idx="3"/>
            <a:endCxn id="21" idx="1"/>
          </p:cNvCxnSpPr>
          <p:nvPr/>
        </p:nvCxnSpPr>
        <p:spPr>
          <a:xfrm flipV="1">
            <a:off x="2669855" y="3977177"/>
            <a:ext cx="835345" cy="139390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1305311" y="4779187"/>
            <a:ext cx="1864990" cy="1864990"/>
          </a:xfrm>
          <a:prstGeom prst="rect">
            <a:avLst/>
          </a:prstGeom>
          <a:solidFill>
            <a:schemeClr val="accent1">
              <a:alpha val="15000"/>
            </a:scheme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Arrow Connector 57"/>
          <p:cNvCxnSpPr>
            <a:stCxn id="40" idx="3"/>
            <a:endCxn id="21" idx="1"/>
          </p:cNvCxnSpPr>
          <p:nvPr/>
        </p:nvCxnSpPr>
        <p:spPr>
          <a:xfrm flipV="1">
            <a:off x="2134230" y="3977177"/>
            <a:ext cx="1370970" cy="103986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69240" y="4084544"/>
            <a:ext cx="1864990" cy="1864990"/>
          </a:xfrm>
          <a:prstGeom prst="rect">
            <a:avLst/>
          </a:prstGeom>
          <a:solidFill>
            <a:schemeClr val="accent1">
              <a:alpha val="15000"/>
            </a:scheme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1" name="Rectangle 61460"/>
          <p:cNvSpPr/>
          <p:nvPr/>
        </p:nvSpPr>
        <p:spPr>
          <a:xfrm>
            <a:off x="4083739" y="2917548"/>
            <a:ext cx="1083951" cy="400110"/>
          </a:xfrm>
          <a:prstGeom prst="rect">
            <a:avLst/>
          </a:prstGeom>
        </p:spPr>
        <p:txBody>
          <a:bodyPr wrap="none">
            <a:spAutoFit/>
          </a:bodyPr>
          <a:lstStyle/>
          <a:p>
            <a:r>
              <a:rPr lang="fr-FR" altLang="en-US" sz="2000" dirty="0" err="1" smtClean="0">
                <a:ea typeface="Adobe Caslon Pro"/>
                <a:cs typeface="Adobe Caslon Pro"/>
              </a:rPr>
              <a:t>AlexNet</a:t>
            </a:r>
            <a:endParaRPr lang="en-US" dirty="0"/>
          </a:p>
        </p:txBody>
      </p:sp>
      <p:cxnSp>
        <p:nvCxnSpPr>
          <p:cNvPr id="101" name="Straight Arrow Connector 100"/>
          <p:cNvCxnSpPr>
            <a:stCxn id="21" idx="3"/>
          </p:cNvCxnSpPr>
          <p:nvPr/>
        </p:nvCxnSpPr>
        <p:spPr>
          <a:xfrm flipV="1">
            <a:off x="5937750" y="2242672"/>
            <a:ext cx="540626" cy="173450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61478" name="Rectangle 61477"/>
          <p:cNvSpPr/>
          <p:nvPr/>
        </p:nvSpPr>
        <p:spPr>
          <a:xfrm>
            <a:off x="6705600" y="1321838"/>
            <a:ext cx="76200" cy="15957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5" name="Rectangle 104"/>
          <p:cNvSpPr/>
          <p:nvPr/>
        </p:nvSpPr>
        <p:spPr>
          <a:xfrm>
            <a:off x="5258075" y="962453"/>
            <a:ext cx="2877711" cy="646331"/>
          </a:xfrm>
          <a:prstGeom prst="rect">
            <a:avLst/>
          </a:prstGeom>
        </p:spPr>
        <p:txBody>
          <a:bodyPr wrap="none">
            <a:spAutoFit/>
          </a:bodyPr>
          <a:lstStyle/>
          <a:p>
            <a:r>
              <a:rPr lang="fr-FR" altLang="en-US" dirty="0" smtClean="0">
                <a:ea typeface="Adobe Caslon Pro"/>
                <a:cs typeface="Adobe Caslon Pro"/>
              </a:rPr>
              <a:t>Fully connected layer Fc7 </a:t>
            </a:r>
          </a:p>
          <a:p>
            <a:r>
              <a:rPr lang="fr-FR" altLang="en-US" dirty="0" smtClean="0">
                <a:ea typeface="Adobe Caslon Pro"/>
                <a:cs typeface="Adobe Caslon Pro"/>
              </a:rPr>
              <a:t>d = 4096</a:t>
            </a:r>
            <a:endParaRPr lang="en-US" sz="1600" dirty="0"/>
          </a:p>
        </p:txBody>
      </p:sp>
      <p:sp>
        <p:nvSpPr>
          <p:cNvPr id="107" name="Rectangle 106"/>
          <p:cNvSpPr/>
          <p:nvPr/>
        </p:nvSpPr>
        <p:spPr>
          <a:xfrm>
            <a:off x="6898042" y="1321838"/>
            <a:ext cx="76200" cy="15957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7" name="Rectangle 16"/>
          <p:cNvSpPr/>
          <p:nvPr/>
        </p:nvSpPr>
        <p:spPr>
          <a:xfrm>
            <a:off x="1259210" y="1371600"/>
            <a:ext cx="1864990" cy="1864990"/>
          </a:xfrm>
          <a:prstGeom prst="rect">
            <a:avLst/>
          </a:prstGeom>
          <a:solidFill>
            <a:schemeClr val="accent1">
              <a:alpha val="15000"/>
            </a:schemeClr>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p:cNvSpPr/>
          <p:nvPr/>
        </p:nvSpPr>
        <p:spPr>
          <a:xfrm>
            <a:off x="7095290" y="1319597"/>
            <a:ext cx="76200" cy="15957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1" name="Rectangle 110"/>
          <p:cNvSpPr/>
          <p:nvPr/>
        </p:nvSpPr>
        <p:spPr>
          <a:xfrm>
            <a:off x="7292206" y="1319597"/>
            <a:ext cx="76200" cy="15957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2" name="Rectangle 111"/>
          <p:cNvSpPr/>
          <p:nvPr/>
        </p:nvSpPr>
        <p:spPr>
          <a:xfrm>
            <a:off x="7484051" y="1315219"/>
            <a:ext cx="76200" cy="15957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3" name="Rectangle 112"/>
          <p:cNvSpPr/>
          <p:nvPr/>
        </p:nvSpPr>
        <p:spPr>
          <a:xfrm>
            <a:off x="7675896" y="1310632"/>
            <a:ext cx="76200" cy="15957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4" name="Rectangle 113"/>
          <p:cNvSpPr/>
          <p:nvPr/>
        </p:nvSpPr>
        <p:spPr>
          <a:xfrm>
            <a:off x="7867741" y="1310632"/>
            <a:ext cx="76200" cy="15957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5" name="Rectangle 114"/>
          <p:cNvSpPr/>
          <p:nvPr/>
        </p:nvSpPr>
        <p:spPr>
          <a:xfrm>
            <a:off x="8059586" y="1310632"/>
            <a:ext cx="76200" cy="15957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6" name="Rectangle 115"/>
          <p:cNvSpPr/>
          <p:nvPr/>
        </p:nvSpPr>
        <p:spPr>
          <a:xfrm>
            <a:off x="8256502" y="1310632"/>
            <a:ext cx="76200" cy="15957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7" name="Rectangle 116"/>
          <p:cNvSpPr/>
          <p:nvPr/>
        </p:nvSpPr>
        <p:spPr>
          <a:xfrm>
            <a:off x="8453418" y="1310632"/>
            <a:ext cx="76200" cy="15957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8" name="Rectangle 117"/>
          <p:cNvSpPr/>
          <p:nvPr/>
        </p:nvSpPr>
        <p:spPr>
          <a:xfrm>
            <a:off x="8648700" y="1310632"/>
            <a:ext cx="76200" cy="15957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4" name="Rectangle 123"/>
          <p:cNvSpPr/>
          <p:nvPr/>
        </p:nvSpPr>
        <p:spPr>
          <a:xfrm>
            <a:off x="5791200" y="4918186"/>
            <a:ext cx="76200" cy="159571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32" name="Rectangle 131"/>
          <p:cNvSpPr/>
          <p:nvPr/>
        </p:nvSpPr>
        <p:spPr>
          <a:xfrm>
            <a:off x="4514190" y="5554068"/>
            <a:ext cx="1188146" cy="400110"/>
          </a:xfrm>
          <a:prstGeom prst="rect">
            <a:avLst/>
          </a:prstGeom>
        </p:spPr>
        <p:txBody>
          <a:bodyPr wrap="none">
            <a:spAutoFit/>
          </a:bodyPr>
          <a:lstStyle/>
          <a:p>
            <a:r>
              <a:rPr lang="fr-FR" altLang="en-US" sz="2000" dirty="0" smtClean="0">
                <a:ea typeface="Adobe Caslon Pro"/>
                <a:cs typeface="Adobe Caslon Pro"/>
              </a:rPr>
              <a:t>d = 4096</a:t>
            </a:r>
            <a:endParaRPr lang="en-US" dirty="0"/>
          </a:p>
        </p:txBody>
      </p:sp>
      <p:sp>
        <p:nvSpPr>
          <p:cNvPr id="61498" name="Rectangle 61497"/>
          <p:cNvSpPr/>
          <p:nvPr/>
        </p:nvSpPr>
        <p:spPr>
          <a:xfrm>
            <a:off x="7046088" y="3757140"/>
            <a:ext cx="1210414" cy="369332"/>
          </a:xfrm>
          <a:prstGeom prst="rect">
            <a:avLst/>
          </a:prstGeom>
        </p:spPr>
        <p:txBody>
          <a:bodyPr wrap="square">
            <a:spAutoFit/>
          </a:bodyPr>
          <a:lstStyle/>
          <a:p>
            <a:r>
              <a:rPr lang="fr-FR" altLang="en-US" dirty="0" err="1" smtClean="0">
                <a:ea typeface="Adobe Caslon Pro"/>
                <a:cs typeface="Adobe Caslon Pro"/>
              </a:rPr>
              <a:t>Averaging</a:t>
            </a:r>
            <a:endParaRPr lang="en-US" dirty="0"/>
          </a:p>
        </p:txBody>
      </p:sp>
      <p:grpSp>
        <p:nvGrpSpPr>
          <p:cNvPr id="72" name="Group 71"/>
          <p:cNvGrpSpPr/>
          <p:nvPr/>
        </p:nvGrpSpPr>
        <p:grpSpPr>
          <a:xfrm>
            <a:off x="6096001" y="3002328"/>
            <a:ext cx="2577052" cy="1798272"/>
            <a:chOff x="6318753" y="3002328"/>
            <a:chExt cx="2354300" cy="1671802"/>
          </a:xfrm>
        </p:grpSpPr>
        <p:cxnSp>
          <p:nvCxnSpPr>
            <p:cNvPr id="125" name="Straight Arrow Connector 124"/>
            <p:cNvCxnSpPr>
              <a:stCxn id="70" idx="1"/>
            </p:cNvCxnSpPr>
            <p:nvPr/>
          </p:nvCxnSpPr>
          <p:spPr>
            <a:xfrm flipH="1">
              <a:off x="6318753" y="3220077"/>
              <a:ext cx="1471370" cy="145405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0" name="Freeform 69"/>
            <p:cNvSpPr/>
            <p:nvPr/>
          </p:nvSpPr>
          <p:spPr>
            <a:xfrm>
              <a:off x="6875660" y="3002328"/>
              <a:ext cx="1797393" cy="217786"/>
            </a:xfrm>
            <a:custGeom>
              <a:avLst/>
              <a:gdLst>
                <a:gd name="connsiteX0" fmla="*/ 0 w 1916205"/>
                <a:gd name="connsiteY0" fmla="*/ 13447 h 215189"/>
                <a:gd name="connsiteX1" fmla="*/ 974911 w 1916205"/>
                <a:gd name="connsiteY1" fmla="*/ 215153 h 215189"/>
                <a:gd name="connsiteX2" fmla="*/ 1916205 w 1916205"/>
                <a:gd name="connsiteY2" fmla="*/ 0 h 215189"/>
              </a:gdLst>
              <a:ahLst/>
              <a:cxnLst>
                <a:cxn ang="0">
                  <a:pos x="connsiteX0" y="connsiteY0"/>
                </a:cxn>
                <a:cxn ang="0">
                  <a:pos x="connsiteX1" y="connsiteY1"/>
                </a:cxn>
                <a:cxn ang="0">
                  <a:pos x="connsiteX2" y="connsiteY2"/>
                </a:cxn>
              </a:cxnLst>
              <a:rect l="l" t="t" r="r" b="b"/>
              <a:pathLst>
                <a:path w="1916205" h="215189">
                  <a:moveTo>
                    <a:pt x="0" y="13447"/>
                  </a:moveTo>
                  <a:cubicBezTo>
                    <a:pt x="327772" y="115420"/>
                    <a:pt x="655544" y="217394"/>
                    <a:pt x="974911" y="215153"/>
                  </a:cubicBezTo>
                  <a:cubicBezTo>
                    <a:pt x="1294278" y="212912"/>
                    <a:pt x="1605241" y="106456"/>
                    <a:pt x="1916205" y="0"/>
                  </a:cubicBezTo>
                </a:path>
              </a:pathLst>
            </a:cu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2" name="Straight Arrow Connector 151"/>
          <p:cNvCxnSpPr/>
          <p:nvPr/>
        </p:nvCxnSpPr>
        <p:spPr>
          <a:xfrm>
            <a:off x="5937750" y="5702839"/>
            <a:ext cx="54062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6478376" y="4855086"/>
            <a:ext cx="1159451" cy="171319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err="1" smtClean="0"/>
              <a:t>Softmax</a:t>
            </a:r>
            <a:r>
              <a:rPr lang="en-US" dirty="0" smtClean="0"/>
              <a:t> Layer</a:t>
            </a:r>
            <a:endParaRPr lang="en-US" dirty="0"/>
          </a:p>
        </p:txBody>
      </p:sp>
      <p:cxnSp>
        <p:nvCxnSpPr>
          <p:cNvPr id="160" name="Straight Arrow Connector 159"/>
          <p:cNvCxnSpPr/>
          <p:nvPr/>
        </p:nvCxnSpPr>
        <p:spPr>
          <a:xfrm>
            <a:off x="7637827" y="5700807"/>
            <a:ext cx="540626"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1" name="Rectangle 160"/>
          <p:cNvSpPr/>
          <p:nvPr/>
        </p:nvSpPr>
        <p:spPr>
          <a:xfrm>
            <a:off x="7859345" y="5133945"/>
            <a:ext cx="1140056" cy="400110"/>
          </a:xfrm>
          <a:prstGeom prst="rect">
            <a:avLst/>
          </a:prstGeom>
        </p:spPr>
        <p:txBody>
          <a:bodyPr wrap="none">
            <a:spAutoFit/>
          </a:bodyPr>
          <a:lstStyle/>
          <a:p>
            <a:r>
              <a:rPr lang="en-US" sz="2000" dirty="0" smtClean="0"/>
              <a:t>“Jia-Bin”</a:t>
            </a:r>
            <a:endParaRPr lang="en-US" sz="2000" dirty="0"/>
          </a:p>
        </p:txBody>
      </p:sp>
      <p:sp>
        <p:nvSpPr>
          <p:cNvPr id="79" name="TextBox 78"/>
          <p:cNvSpPr txBox="1"/>
          <p:nvPr/>
        </p:nvSpPr>
        <p:spPr>
          <a:xfrm>
            <a:off x="3486393" y="4609194"/>
            <a:ext cx="1969412" cy="646331"/>
          </a:xfrm>
          <a:prstGeom prst="rect">
            <a:avLst/>
          </a:prstGeom>
          <a:noFill/>
        </p:spPr>
        <p:txBody>
          <a:bodyPr wrap="square" rtlCol="0">
            <a:spAutoFit/>
          </a:bodyPr>
          <a:lstStyle/>
          <a:p>
            <a:r>
              <a:rPr lang="en-US" dirty="0" smtClean="0">
                <a:solidFill>
                  <a:srgbClr val="FF0000"/>
                </a:solidFill>
              </a:rPr>
              <a:t>Fixed </a:t>
            </a:r>
            <a:r>
              <a:rPr lang="en-US" dirty="0">
                <a:solidFill>
                  <a:srgbClr val="FF0000"/>
                </a:solidFill>
              </a:rPr>
              <a:t>i</a:t>
            </a:r>
            <a:r>
              <a:rPr lang="en-US" dirty="0" smtClean="0">
                <a:solidFill>
                  <a:srgbClr val="FF0000"/>
                </a:solidFill>
              </a:rPr>
              <a:t>nput size: 224x224x3</a:t>
            </a:r>
            <a:endParaRPr lang="en-US" dirty="0">
              <a:solidFill>
                <a:srgbClr val="FF0000"/>
              </a:solidFill>
            </a:endParaRPr>
          </a:p>
        </p:txBody>
      </p:sp>
    </p:spTree>
    <p:extLst>
      <p:ext uri="{BB962C8B-B14F-4D97-AF65-F5344CB8AC3E}">
        <p14:creationId xmlns:p14="http://schemas.microsoft.com/office/powerpoint/2010/main" val="74838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2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33"/>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1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36"/>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1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40"/>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58"/>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1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4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4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15"/>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6"/>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xit" presetSubtype="0" fill="hold" grpId="1" nodeType="clickEffect">
                                  <p:stCondLst>
                                    <p:cond delay="0"/>
                                  </p:stCondLst>
                                  <p:childTnLst>
                                    <p:set>
                                      <p:cBhvr>
                                        <p:cTn id="108" dur="1" fill="hold">
                                          <p:stCondLst>
                                            <p:cond delay="0"/>
                                          </p:stCondLst>
                                        </p:cTn>
                                        <p:tgtEl>
                                          <p:spTgt spid="47"/>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46"/>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4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16"/>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17"/>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2"/>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nodeType="clickEffect">
                                  <p:stCondLst>
                                    <p:cond delay="0"/>
                                  </p:stCondLst>
                                  <p:childTnLst>
                                    <p:set>
                                      <p:cBhvr>
                                        <p:cTn id="124" dur="1" fill="hold">
                                          <p:stCondLst>
                                            <p:cond delay="0"/>
                                          </p:stCondLst>
                                        </p:cTn>
                                        <p:tgtEl>
                                          <p:spTgt spid="48"/>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42"/>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49"/>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118"/>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nodeType="clickEffect">
                                  <p:stCondLst>
                                    <p:cond delay="0"/>
                                  </p:stCondLst>
                                  <p:childTnLst>
                                    <p:set>
                                      <p:cBhvr>
                                        <p:cTn id="138" dur="1" fill="hold">
                                          <p:stCondLst>
                                            <p:cond delay="0"/>
                                          </p:stCondLst>
                                        </p:cTn>
                                        <p:tgtEl>
                                          <p:spTgt spid="49"/>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43"/>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72"/>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61498"/>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24"/>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32"/>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152"/>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78"/>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160"/>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19" grpId="1" animBg="1"/>
      <p:bldP spid="20" grpId="0" animBg="1"/>
      <p:bldP spid="20" grpId="1" animBg="1"/>
      <p:bldP spid="18" grpId="0" animBg="1"/>
      <p:bldP spid="18" grpId="1" animBg="1"/>
      <p:bldP spid="41" grpId="0" animBg="1"/>
      <p:bldP spid="41" grpId="1" animBg="1"/>
      <p:bldP spid="43" grpId="0" animBg="1"/>
      <p:bldP spid="43" grpId="1" animBg="1"/>
      <p:bldP spid="47" grpId="0" animBg="1"/>
      <p:bldP spid="47" grpId="1" animBg="1"/>
      <p:bldP spid="42" grpId="0" animBg="1"/>
      <p:bldP spid="42" grpId="1" animBg="1"/>
      <p:bldP spid="40" grpId="0" animBg="1"/>
      <p:bldP spid="40" grpId="1" animBg="1"/>
      <p:bldP spid="107" grpId="0" animBg="1"/>
      <p:bldP spid="17" grpId="0" animBg="1"/>
      <p:bldP spid="17" grpId="1"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24" grpId="0" animBg="1"/>
      <p:bldP spid="132" grpId="0"/>
      <p:bldP spid="61498" grpId="0"/>
      <p:bldP spid="78" grpId="0" animBg="1"/>
      <p:bldP spid="161"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Progress</a:t>
            </a:r>
            <a:r>
              <a:rPr lang="zh-TW" altLang="en-US" dirty="0" smtClean="0"/>
              <a:t> </a:t>
            </a:r>
            <a:r>
              <a:rPr lang="en-US" altLang="zh-TW" dirty="0" smtClean="0"/>
              <a:t>on ImageNet</a:t>
            </a:r>
            <a:endParaRPr lang="en-US" dirty="0"/>
          </a:p>
        </p:txBody>
      </p:sp>
      <p:grpSp>
        <p:nvGrpSpPr>
          <p:cNvPr id="15" name="Group 14"/>
          <p:cNvGrpSpPr/>
          <p:nvPr/>
        </p:nvGrpSpPr>
        <p:grpSpPr>
          <a:xfrm>
            <a:off x="81053" y="2364581"/>
            <a:ext cx="6830823" cy="3187938"/>
            <a:chOff x="689094" y="1689494"/>
            <a:chExt cx="11358316" cy="5300913"/>
          </a:xfrm>
        </p:grpSpPr>
        <p:pic>
          <p:nvPicPr>
            <p:cNvPr id="11266" name="Picture 2" descr="https://qph.ec.quoracdn.net/main-qimg-7ee011f09c8eb4c4b1b2bfeebcb7a548?convert_to_webp=true"/>
            <p:cNvPicPr>
              <a:picLocks noChangeAspect="1" noChangeArrowheads="1"/>
            </p:cNvPicPr>
            <p:nvPr/>
          </p:nvPicPr>
          <p:blipFill rotWithShape="1">
            <a:blip r:embed="rId2">
              <a:extLst>
                <a:ext uri="{28A0092B-C50C-407E-A947-70E740481C1C}">
                  <a14:useLocalDpi xmlns:a14="http://schemas.microsoft.com/office/drawing/2010/main" val="0"/>
                </a:ext>
              </a:extLst>
            </a:blip>
            <a:srcRect l="5150" t="24199" b="9782"/>
            <a:stretch/>
          </p:blipFill>
          <p:spPr bwMode="auto">
            <a:xfrm>
              <a:off x="1184742" y="1689494"/>
              <a:ext cx="10386427" cy="4322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78464" y="5912031"/>
              <a:ext cx="1533399" cy="1074721"/>
            </a:xfrm>
            <a:prstGeom prst="rect">
              <a:avLst/>
            </a:prstGeom>
          </p:spPr>
          <p:txBody>
            <a:bodyPr wrap="none">
              <a:spAutoFit/>
            </a:bodyPr>
            <a:lstStyle/>
            <a:p>
              <a:pPr algn="ctr"/>
              <a:r>
                <a:rPr lang="en-US" dirty="0"/>
                <a:t>2012 </a:t>
              </a:r>
            </a:p>
            <a:p>
              <a:pPr algn="ctr"/>
              <a:r>
                <a:rPr lang="en-US" dirty="0" err="1"/>
                <a:t>AlexNet</a:t>
              </a:r>
              <a:endParaRPr lang="en-US" dirty="0"/>
            </a:p>
          </p:txBody>
        </p:sp>
        <p:sp>
          <p:nvSpPr>
            <p:cNvPr id="6" name="Rectangle 5"/>
            <p:cNvSpPr/>
            <p:nvPr/>
          </p:nvSpPr>
          <p:spPr>
            <a:xfrm>
              <a:off x="3059034" y="5907523"/>
              <a:ext cx="1173344" cy="1074721"/>
            </a:xfrm>
            <a:prstGeom prst="rect">
              <a:avLst/>
            </a:prstGeom>
          </p:spPr>
          <p:txBody>
            <a:bodyPr wrap="none">
              <a:spAutoFit/>
            </a:bodyPr>
            <a:lstStyle/>
            <a:p>
              <a:pPr algn="ctr"/>
              <a:r>
                <a:rPr lang="en-US" dirty="0"/>
                <a:t>2013 </a:t>
              </a:r>
            </a:p>
            <a:p>
              <a:pPr algn="ctr"/>
              <a:r>
                <a:rPr lang="en-US" dirty="0"/>
                <a:t>ZF</a:t>
              </a:r>
              <a:endParaRPr lang="en-US" dirty="0"/>
            </a:p>
          </p:txBody>
        </p:sp>
        <p:sp>
          <p:nvSpPr>
            <p:cNvPr id="7" name="Rectangle 6"/>
            <p:cNvSpPr/>
            <p:nvPr/>
          </p:nvSpPr>
          <p:spPr>
            <a:xfrm>
              <a:off x="4908004" y="5908118"/>
              <a:ext cx="1173344" cy="1074721"/>
            </a:xfrm>
            <a:prstGeom prst="rect">
              <a:avLst/>
            </a:prstGeom>
          </p:spPr>
          <p:txBody>
            <a:bodyPr wrap="none">
              <a:spAutoFit/>
            </a:bodyPr>
            <a:lstStyle/>
            <a:p>
              <a:pPr algn="ctr"/>
              <a:r>
                <a:rPr lang="en-US" dirty="0"/>
                <a:t>2014 </a:t>
              </a:r>
            </a:p>
            <a:p>
              <a:pPr algn="ctr"/>
              <a:r>
                <a:rPr lang="en-US" dirty="0"/>
                <a:t>VGG</a:t>
              </a:r>
              <a:endParaRPr lang="en-US" dirty="0"/>
            </a:p>
          </p:txBody>
        </p:sp>
        <p:sp>
          <p:nvSpPr>
            <p:cNvPr id="8" name="Rectangle 7"/>
            <p:cNvSpPr/>
            <p:nvPr/>
          </p:nvSpPr>
          <p:spPr>
            <a:xfrm>
              <a:off x="6243743" y="5907521"/>
              <a:ext cx="2056259" cy="1074721"/>
            </a:xfrm>
            <a:prstGeom prst="rect">
              <a:avLst/>
            </a:prstGeom>
          </p:spPr>
          <p:txBody>
            <a:bodyPr wrap="none">
              <a:spAutoFit/>
            </a:bodyPr>
            <a:lstStyle/>
            <a:p>
              <a:pPr algn="ctr"/>
              <a:r>
                <a:rPr lang="en-US" dirty="0"/>
                <a:t>2014 </a:t>
              </a:r>
            </a:p>
            <a:p>
              <a:pPr algn="ctr"/>
              <a:r>
                <a:rPr lang="en-US" dirty="0" err="1"/>
                <a:t>GoogLeNet</a:t>
              </a:r>
              <a:endParaRPr lang="en-US" dirty="0"/>
            </a:p>
          </p:txBody>
        </p:sp>
        <p:sp>
          <p:nvSpPr>
            <p:cNvPr id="9" name="Rectangle 8"/>
            <p:cNvSpPr/>
            <p:nvPr/>
          </p:nvSpPr>
          <p:spPr>
            <a:xfrm>
              <a:off x="8277808" y="5915686"/>
              <a:ext cx="1415157" cy="1074721"/>
            </a:xfrm>
            <a:prstGeom prst="rect">
              <a:avLst/>
            </a:prstGeom>
          </p:spPr>
          <p:txBody>
            <a:bodyPr wrap="none">
              <a:spAutoFit/>
            </a:bodyPr>
            <a:lstStyle/>
            <a:p>
              <a:pPr algn="ctr"/>
              <a:r>
                <a:rPr lang="en-US" dirty="0"/>
                <a:t>2015 </a:t>
              </a:r>
            </a:p>
            <a:p>
              <a:pPr algn="ctr"/>
              <a:r>
                <a:rPr lang="en-US" dirty="0" err="1"/>
                <a:t>ResNet</a:t>
              </a:r>
              <a:endParaRPr lang="en-US" dirty="0"/>
            </a:p>
          </p:txBody>
        </p:sp>
        <p:sp>
          <p:nvSpPr>
            <p:cNvPr id="11" name="Rectangle 10"/>
            <p:cNvSpPr/>
            <p:nvPr/>
          </p:nvSpPr>
          <p:spPr>
            <a:xfrm>
              <a:off x="9506036" y="5907521"/>
              <a:ext cx="2541374" cy="1074721"/>
            </a:xfrm>
            <a:prstGeom prst="rect">
              <a:avLst/>
            </a:prstGeom>
          </p:spPr>
          <p:txBody>
            <a:bodyPr wrap="none">
              <a:spAutoFit/>
            </a:bodyPr>
            <a:lstStyle/>
            <a:p>
              <a:pPr algn="ctr"/>
              <a:r>
                <a:rPr lang="en-US" dirty="0"/>
                <a:t>2016 </a:t>
              </a:r>
            </a:p>
            <a:p>
              <a:pPr algn="ctr"/>
              <a:r>
                <a:rPr lang="en-US" dirty="0"/>
                <a:t>GoogLeNet-v4</a:t>
              </a:r>
              <a:endParaRPr lang="en-US" dirty="0"/>
            </a:p>
          </p:txBody>
        </p:sp>
        <p:sp>
          <p:nvSpPr>
            <p:cNvPr id="5" name="Rectangle 4"/>
            <p:cNvSpPr/>
            <p:nvPr/>
          </p:nvSpPr>
          <p:spPr>
            <a:xfrm>
              <a:off x="689094" y="1884661"/>
              <a:ext cx="696222" cy="614126"/>
            </a:xfrm>
            <a:prstGeom prst="rect">
              <a:avLst/>
            </a:prstGeom>
          </p:spPr>
          <p:txBody>
            <a:bodyPr wrap="none">
              <a:spAutoFit/>
            </a:bodyPr>
            <a:lstStyle/>
            <a:p>
              <a:r>
                <a:rPr lang="en-US" dirty="0"/>
                <a:t>15</a:t>
              </a:r>
              <a:endParaRPr lang="en-US" sz="1350" dirty="0"/>
            </a:p>
          </p:txBody>
        </p:sp>
        <p:sp>
          <p:nvSpPr>
            <p:cNvPr id="13" name="Rectangle 12"/>
            <p:cNvSpPr/>
            <p:nvPr/>
          </p:nvSpPr>
          <p:spPr>
            <a:xfrm>
              <a:off x="689094" y="3158782"/>
              <a:ext cx="696222" cy="614126"/>
            </a:xfrm>
            <a:prstGeom prst="rect">
              <a:avLst/>
            </a:prstGeom>
          </p:spPr>
          <p:txBody>
            <a:bodyPr wrap="none">
              <a:spAutoFit/>
            </a:bodyPr>
            <a:lstStyle/>
            <a:p>
              <a:r>
                <a:rPr lang="en-US" dirty="0"/>
                <a:t>10</a:t>
              </a:r>
              <a:endParaRPr lang="en-US" sz="1350" dirty="0"/>
            </a:p>
          </p:txBody>
        </p:sp>
        <p:sp>
          <p:nvSpPr>
            <p:cNvPr id="14" name="Rectangle 13"/>
            <p:cNvSpPr/>
            <p:nvPr/>
          </p:nvSpPr>
          <p:spPr>
            <a:xfrm>
              <a:off x="689094" y="4432903"/>
              <a:ext cx="501645" cy="614126"/>
            </a:xfrm>
            <a:prstGeom prst="rect">
              <a:avLst/>
            </a:prstGeom>
          </p:spPr>
          <p:txBody>
            <a:bodyPr wrap="none">
              <a:spAutoFit/>
            </a:bodyPr>
            <a:lstStyle/>
            <a:p>
              <a:r>
                <a:rPr lang="en-US" dirty="0"/>
                <a:t>5</a:t>
              </a:r>
              <a:endParaRPr lang="en-US" sz="1350" dirty="0"/>
            </a:p>
          </p:txBody>
        </p:sp>
        <p:sp>
          <p:nvSpPr>
            <p:cNvPr id="12" name="Rectangle 11"/>
            <p:cNvSpPr/>
            <p:nvPr/>
          </p:nvSpPr>
          <p:spPr>
            <a:xfrm>
              <a:off x="4238752" y="2115492"/>
              <a:ext cx="7804493" cy="690891"/>
            </a:xfrm>
            <a:prstGeom prst="rect">
              <a:avLst/>
            </a:prstGeom>
          </p:spPr>
          <p:txBody>
            <a:bodyPr wrap="square">
              <a:spAutoFit/>
            </a:bodyPr>
            <a:lstStyle/>
            <a:p>
              <a:r>
                <a:rPr lang="en-US" sz="2100" dirty="0"/>
                <a:t>ImageNet Image Classification Top5 Error</a:t>
              </a:r>
              <a:endParaRPr lang="en-US" sz="2100" dirty="0"/>
            </a:p>
          </p:txBody>
        </p:sp>
      </p:grpSp>
      <p:pic>
        <p:nvPicPr>
          <p:cNvPr id="11270" name="Picture 6" descr="https://filebox.ece.vt.edu/~jbhuang/teaching/ece5554-4554/fa16/images/deep_learn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135" y="990295"/>
            <a:ext cx="2117250" cy="479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7158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VGG-Net</a:t>
            </a:r>
            <a:endParaRPr lang="en-US" dirty="0"/>
          </a:p>
        </p:txBody>
      </p:sp>
      <p:sp>
        <p:nvSpPr>
          <p:cNvPr id="3" name="Content Placeholder 2"/>
          <p:cNvSpPr>
            <a:spLocks noGrp="1"/>
          </p:cNvSpPr>
          <p:nvPr>
            <p:ph idx="1"/>
          </p:nvPr>
        </p:nvSpPr>
        <p:spPr/>
        <p:txBody>
          <a:bodyPr>
            <a:normAutofit lnSpcReduction="10000"/>
          </a:bodyPr>
          <a:lstStyle/>
          <a:p>
            <a:r>
              <a:rPr lang="en-US" altLang="zh-TW" dirty="0" smtClean="0"/>
              <a:t>The deeper, the better</a:t>
            </a:r>
          </a:p>
          <a:p>
            <a:endParaRPr lang="en-US" dirty="0"/>
          </a:p>
          <a:p>
            <a:r>
              <a:rPr lang="en-US" dirty="0"/>
              <a:t>Key design </a:t>
            </a:r>
            <a:r>
              <a:rPr lang="en-US" dirty="0" smtClean="0"/>
              <a:t>choices:</a:t>
            </a:r>
          </a:p>
          <a:p>
            <a:pPr lvl="1"/>
            <a:r>
              <a:rPr lang="en-US" dirty="0" smtClean="0"/>
              <a:t>3x3 </a:t>
            </a:r>
            <a:r>
              <a:rPr lang="en-US" dirty="0"/>
              <a:t>conv. </a:t>
            </a:r>
            <a:r>
              <a:rPr lang="en-US" dirty="0" smtClean="0"/>
              <a:t>Kernels</a:t>
            </a:r>
            <a:br>
              <a:rPr lang="en-US" dirty="0" smtClean="0"/>
            </a:br>
            <a:r>
              <a:rPr lang="en-US" dirty="0" smtClean="0"/>
              <a:t>- very small</a:t>
            </a:r>
          </a:p>
          <a:p>
            <a:pPr lvl="1"/>
            <a:r>
              <a:rPr lang="en-US" dirty="0" smtClean="0"/>
              <a:t>conv</a:t>
            </a:r>
            <a:r>
              <a:rPr lang="en-US" dirty="0"/>
              <a:t>. stride </a:t>
            </a:r>
            <a:r>
              <a:rPr lang="en-US" dirty="0" smtClean="0"/>
              <a:t>1</a:t>
            </a:r>
            <a:br>
              <a:rPr lang="en-US" dirty="0" smtClean="0"/>
            </a:br>
            <a:r>
              <a:rPr lang="en-US" dirty="0" smtClean="0"/>
              <a:t>- no </a:t>
            </a:r>
            <a:r>
              <a:rPr lang="en-US" dirty="0"/>
              <a:t>loss of information </a:t>
            </a:r>
          </a:p>
          <a:p>
            <a:r>
              <a:rPr lang="en-US" dirty="0"/>
              <a:t>Other </a:t>
            </a:r>
            <a:r>
              <a:rPr lang="en-US" dirty="0" smtClean="0"/>
              <a:t>details:</a:t>
            </a:r>
          </a:p>
          <a:p>
            <a:pPr lvl="1"/>
            <a:r>
              <a:rPr lang="en-US" dirty="0" smtClean="0"/>
              <a:t>Rectification </a:t>
            </a:r>
            <a:r>
              <a:rPr lang="en-US" dirty="0"/>
              <a:t>(</a:t>
            </a:r>
            <a:r>
              <a:rPr lang="en-US" dirty="0" err="1"/>
              <a:t>ReLU</a:t>
            </a:r>
            <a:r>
              <a:rPr lang="en-US" dirty="0"/>
              <a:t>) non-linearity </a:t>
            </a:r>
            <a:endParaRPr lang="en-US" dirty="0" smtClean="0"/>
          </a:p>
          <a:p>
            <a:pPr lvl="1"/>
            <a:r>
              <a:rPr lang="en-US" dirty="0" smtClean="0"/>
              <a:t>5 </a:t>
            </a:r>
            <a:r>
              <a:rPr lang="en-US" dirty="0"/>
              <a:t>max-pool layers (x2 </a:t>
            </a:r>
            <a:r>
              <a:rPr lang="en-US" dirty="0" smtClean="0"/>
              <a:t>reduction)</a:t>
            </a:r>
          </a:p>
          <a:p>
            <a:pPr lvl="1"/>
            <a:r>
              <a:rPr lang="en-US" dirty="0" smtClean="0"/>
              <a:t>no normalization</a:t>
            </a:r>
          </a:p>
          <a:p>
            <a:pPr lvl="1"/>
            <a:r>
              <a:rPr lang="en-US" dirty="0" smtClean="0"/>
              <a:t>3 </a:t>
            </a:r>
            <a:r>
              <a:rPr lang="en-US" dirty="0"/>
              <a:t>fully-connected (FC) layers </a:t>
            </a:r>
          </a:p>
        </p:txBody>
      </p:sp>
      <p:pic>
        <p:nvPicPr>
          <p:cNvPr id="5" name="Picture 4"/>
          <p:cNvPicPr>
            <a:picLocks noChangeAspect="1"/>
          </p:cNvPicPr>
          <p:nvPr/>
        </p:nvPicPr>
        <p:blipFill>
          <a:blip r:embed="rId2"/>
          <a:stretch>
            <a:fillRect/>
          </a:stretch>
        </p:blipFill>
        <p:spPr>
          <a:xfrm>
            <a:off x="7402059" y="348342"/>
            <a:ext cx="1216050" cy="6382657"/>
          </a:xfrm>
          <a:prstGeom prst="rect">
            <a:avLst/>
          </a:prstGeom>
        </p:spPr>
      </p:pic>
    </p:spTree>
    <p:extLst>
      <p:ext uri="{BB962C8B-B14F-4D97-AF65-F5344CB8AC3E}">
        <p14:creationId xmlns:p14="http://schemas.microsoft.com/office/powerpoint/2010/main" val="101059021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515429" y="2388484"/>
            <a:ext cx="3221263" cy="4250667"/>
          </a:xfrm>
          <a:prstGeom prst="rect">
            <a:avLst/>
          </a:prstGeom>
        </p:spPr>
      </p:pic>
      <p:sp>
        <p:nvSpPr>
          <p:cNvPr id="2" name="Title 1"/>
          <p:cNvSpPr>
            <a:spLocks noGrp="1"/>
          </p:cNvSpPr>
          <p:nvPr>
            <p:ph type="title"/>
          </p:nvPr>
        </p:nvSpPr>
        <p:spPr/>
        <p:txBody>
          <a:bodyPr/>
          <a:lstStyle/>
          <a:p>
            <a:r>
              <a:rPr lang="en-US" dirty="0" smtClean="0"/>
              <a:t>VGG-Net</a:t>
            </a:r>
            <a:endParaRPr lang="en-US" dirty="0"/>
          </a:p>
        </p:txBody>
      </p:sp>
      <p:sp>
        <p:nvSpPr>
          <p:cNvPr id="3" name="Content Placeholder 2"/>
          <p:cNvSpPr>
            <a:spLocks noGrp="1"/>
          </p:cNvSpPr>
          <p:nvPr>
            <p:ph idx="1"/>
          </p:nvPr>
        </p:nvSpPr>
        <p:spPr/>
        <p:txBody>
          <a:bodyPr/>
          <a:lstStyle/>
          <a:p>
            <a:r>
              <a:rPr lang="en-US" dirty="0"/>
              <a:t>Why 3x3 </a:t>
            </a:r>
            <a:r>
              <a:rPr lang="en-US" dirty="0" smtClean="0"/>
              <a:t>layers?</a:t>
            </a:r>
          </a:p>
          <a:p>
            <a:pPr lvl="1"/>
            <a:r>
              <a:rPr lang="en-US" dirty="0" smtClean="0"/>
              <a:t>Stacked </a:t>
            </a:r>
            <a:r>
              <a:rPr lang="en-US" dirty="0"/>
              <a:t>conv. layers have a large receptive field </a:t>
            </a:r>
          </a:p>
          <a:p>
            <a:pPr lvl="1"/>
            <a:r>
              <a:rPr lang="en-US" dirty="0" smtClean="0"/>
              <a:t>two </a:t>
            </a:r>
            <a:r>
              <a:rPr lang="en-US" dirty="0"/>
              <a:t>3x3 layers – 5x5 receptive </a:t>
            </a:r>
            <a:r>
              <a:rPr lang="en-US" dirty="0" smtClean="0"/>
              <a:t>field</a:t>
            </a:r>
          </a:p>
          <a:p>
            <a:pPr lvl="1"/>
            <a:r>
              <a:rPr lang="en-US" dirty="0" smtClean="0"/>
              <a:t>three </a:t>
            </a:r>
            <a:r>
              <a:rPr lang="en-US" dirty="0"/>
              <a:t>3x3 layers – 7x7 receptive field </a:t>
            </a:r>
            <a:endParaRPr lang="en-US" dirty="0" smtClean="0"/>
          </a:p>
          <a:p>
            <a:endParaRPr lang="en-US" dirty="0" smtClean="0"/>
          </a:p>
          <a:p>
            <a:r>
              <a:rPr lang="en-US" dirty="0" smtClean="0"/>
              <a:t>More </a:t>
            </a:r>
            <a:r>
              <a:rPr lang="en-US" dirty="0"/>
              <a:t>non-linearity </a:t>
            </a:r>
            <a:endParaRPr lang="en-US" dirty="0" smtClean="0"/>
          </a:p>
          <a:p>
            <a:pPr lvl="1"/>
            <a:r>
              <a:rPr lang="en-US" dirty="0" smtClean="0"/>
              <a:t>Less </a:t>
            </a:r>
            <a:r>
              <a:rPr lang="en-US" dirty="0"/>
              <a:t>parameters to learn </a:t>
            </a:r>
            <a:endParaRPr lang="en-US" dirty="0" smtClean="0"/>
          </a:p>
          <a:p>
            <a:pPr lvl="1"/>
            <a:r>
              <a:rPr lang="en-US" dirty="0" smtClean="0"/>
              <a:t>~</a:t>
            </a:r>
            <a:r>
              <a:rPr lang="en-US" dirty="0"/>
              <a:t>140M per net</a:t>
            </a:r>
          </a:p>
        </p:txBody>
      </p:sp>
    </p:spTree>
    <p:extLst>
      <p:ext uri="{BB962C8B-B14F-4D97-AF65-F5344CB8AC3E}">
        <p14:creationId xmlns:p14="http://schemas.microsoft.com/office/powerpoint/2010/main" val="27982308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ResNet</a:t>
            </a:r>
            <a:endParaRPr lang="en-US" dirty="0"/>
          </a:p>
        </p:txBody>
      </p:sp>
      <p:sp>
        <p:nvSpPr>
          <p:cNvPr id="3" name="Content Placeholder 2"/>
          <p:cNvSpPr>
            <a:spLocks noGrp="1"/>
          </p:cNvSpPr>
          <p:nvPr>
            <p:ph idx="1"/>
          </p:nvPr>
        </p:nvSpPr>
        <p:spPr/>
        <p:txBody>
          <a:bodyPr/>
          <a:lstStyle/>
          <a:p>
            <a:r>
              <a:rPr lang="en-US" dirty="0" smtClean="0"/>
              <a:t>Can we just increase the #layer?</a:t>
            </a:r>
          </a:p>
          <a:p>
            <a:endParaRPr lang="en-US" dirty="0"/>
          </a:p>
          <a:p>
            <a:endParaRPr lang="en-US" dirty="0" smtClean="0"/>
          </a:p>
          <a:p>
            <a:endParaRPr lang="en-US" dirty="0"/>
          </a:p>
          <a:p>
            <a:endParaRPr lang="en-US" dirty="0" smtClean="0"/>
          </a:p>
          <a:p>
            <a:r>
              <a:rPr lang="en-US" dirty="0" smtClean="0"/>
              <a:t>How can we train very deep network?</a:t>
            </a:r>
            <a:br>
              <a:rPr lang="en-US" dirty="0" smtClean="0"/>
            </a:br>
            <a:r>
              <a:rPr lang="en-US" dirty="0" smtClean="0"/>
              <a:t>- </a:t>
            </a:r>
            <a:r>
              <a:rPr lang="en-US" altLang="zh-TW" dirty="0" smtClean="0"/>
              <a:t>Residual learning</a:t>
            </a:r>
            <a:endParaRPr lang="en-US" dirty="0"/>
          </a:p>
        </p:txBody>
      </p:sp>
      <p:pic>
        <p:nvPicPr>
          <p:cNvPr id="4" name="Picture 3"/>
          <p:cNvPicPr>
            <a:picLocks noChangeAspect="1"/>
          </p:cNvPicPr>
          <p:nvPr/>
        </p:nvPicPr>
        <p:blipFill>
          <a:blip r:embed="rId2"/>
          <a:stretch>
            <a:fillRect/>
          </a:stretch>
        </p:blipFill>
        <p:spPr>
          <a:xfrm>
            <a:off x="1300895" y="1959310"/>
            <a:ext cx="6542209" cy="2244209"/>
          </a:xfrm>
          <a:prstGeom prst="rect">
            <a:avLst/>
          </a:prstGeom>
        </p:spPr>
      </p:pic>
      <p:pic>
        <p:nvPicPr>
          <p:cNvPr id="5" name="Picture 4"/>
          <p:cNvPicPr>
            <a:picLocks noChangeAspect="1"/>
          </p:cNvPicPr>
          <p:nvPr/>
        </p:nvPicPr>
        <p:blipFill>
          <a:blip r:embed="rId3"/>
          <a:stretch>
            <a:fillRect/>
          </a:stretch>
        </p:blipFill>
        <p:spPr>
          <a:xfrm>
            <a:off x="991994" y="5051503"/>
            <a:ext cx="2810067" cy="1656298"/>
          </a:xfrm>
          <a:prstGeom prst="rect">
            <a:avLst/>
          </a:prstGeom>
        </p:spPr>
      </p:pic>
      <p:pic>
        <p:nvPicPr>
          <p:cNvPr id="6" name="Picture 5"/>
          <p:cNvPicPr>
            <a:picLocks noChangeAspect="1"/>
          </p:cNvPicPr>
          <p:nvPr/>
        </p:nvPicPr>
        <p:blipFill>
          <a:blip r:embed="rId4"/>
          <a:stretch>
            <a:fillRect/>
          </a:stretch>
        </p:blipFill>
        <p:spPr>
          <a:xfrm>
            <a:off x="4165405" y="4764619"/>
            <a:ext cx="4703142" cy="1943182"/>
          </a:xfrm>
          <a:prstGeom prst="rect">
            <a:avLst/>
          </a:prstGeom>
        </p:spPr>
      </p:pic>
    </p:spTree>
    <p:extLst>
      <p:ext uri="{BB962C8B-B14F-4D97-AF65-F5344CB8AC3E}">
        <p14:creationId xmlns:p14="http://schemas.microsoft.com/office/powerpoint/2010/main" val="243087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851" y="76200"/>
            <a:ext cx="8229600" cy="1143000"/>
          </a:xfrm>
        </p:spPr>
        <p:txBody>
          <a:bodyPr>
            <a:normAutofit/>
          </a:bodyPr>
          <a:lstStyle/>
          <a:p>
            <a:r>
              <a:rPr lang="en-US" sz="3800" dirty="0" smtClean="0">
                <a:latin typeface="Arial" pitchFamily="34" charset="0"/>
                <a:cs typeface="Arial" pitchFamily="34" charset="0"/>
              </a:rPr>
              <a:t>Spatial Verification</a:t>
            </a:r>
            <a:endParaRPr lang="en-US" sz="3800" dirty="0">
              <a:latin typeface="Arial" pitchFamily="34" charset="0"/>
              <a:cs typeface="Arial" pitchFamily="34" charset="0"/>
            </a:endParaRPr>
          </a:p>
        </p:txBody>
      </p:sp>
      <p:pic>
        <p:nvPicPr>
          <p:cNvPr id="3" name="Picture 4"/>
          <p:cNvPicPr>
            <a:picLocks noChangeAspect="1" noChangeArrowheads="1"/>
          </p:cNvPicPr>
          <p:nvPr/>
        </p:nvPicPr>
        <p:blipFill>
          <a:blip r:embed="rId2" cstate="print"/>
          <a:srcRect/>
          <a:stretch>
            <a:fillRect/>
          </a:stretch>
        </p:blipFill>
        <p:spPr bwMode="auto">
          <a:xfrm>
            <a:off x="157169" y="2192328"/>
            <a:ext cx="4033837" cy="2286000"/>
          </a:xfrm>
          <a:prstGeom prst="rect">
            <a:avLst/>
          </a:prstGeom>
          <a:noFill/>
          <a:ln w="9525">
            <a:noFill/>
            <a:round/>
            <a:headEnd/>
            <a:tailEnd/>
          </a:ln>
          <a:effectLst/>
        </p:spPr>
      </p:pic>
      <p:pic>
        <p:nvPicPr>
          <p:cNvPr id="4" name="Picture 5"/>
          <p:cNvPicPr>
            <a:picLocks noChangeAspect="1" noChangeArrowheads="1"/>
          </p:cNvPicPr>
          <p:nvPr/>
        </p:nvPicPr>
        <p:blipFill>
          <a:blip r:embed="rId3" cstate="print"/>
          <a:srcRect/>
          <a:stretch>
            <a:fillRect/>
          </a:stretch>
        </p:blipFill>
        <p:spPr bwMode="auto">
          <a:xfrm>
            <a:off x="4565651" y="2000240"/>
            <a:ext cx="4421188" cy="2781300"/>
          </a:xfrm>
          <a:prstGeom prst="rect">
            <a:avLst/>
          </a:prstGeom>
          <a:noFill/>
          <a:ln w="9525">
            <a:noFill/>
            <a:round/>
            <a:headEnd/>
            <a:tailEnd/>
          </a:ln>
          <a:effectLst/>
        </p:spPr>
      </p:pic>
      <p:sp>
        <p:nvSpPr>
          <p:cNvPr id="5" name="TextBox 4"/>
          <p:cNvSpPr txBox="1"/>
          <p:nvPr/>
        </p:nvSpPr>
        <p:spPr>
          <a:xfrm>
            <a:off x="381000" y="5649036"/>
            <a:ext cx="8781450" cy="523164"/>
          </a:xfrm>
          <a:prstGeom prst="rect">
            <a:avLst/>
          </a:prstGeom>
          <a:noFill/>
        </p:spPr>
        <p:txBody>
          <a:bodyPr wrap="none" lIns="91380" tIns="45692" rIns="91380" bIns="45692" rtlCol="0">
            <a:spAutoFit/>
          </a:bodyPr>
          <a:lstStyle/>
          <a:p>
            <a:r>
              <a:rPr lang="en-US" sz="2800" dirty="0">
                <a:solidFill>
                  <a:prstClr val="black"/>
                </a:solidFill>
                <a:latin typeface="Arial" pitchFamily="34" charset="0"/>
                <a:cs typeface="Arial" pitchFamily="34" charset="0"/>
              </a:rPr>
              <a:t>Both image pairs have many visual words in </a:t>
            </a:r>
            <a:r>
              <a:rPr lang="en-US" sz="2800" dirty="0" smtClean="0">
                <a:solidFill>
                  <a:prstClr val="black"/>
                </a:solidFill>
                <a:latin typeface="Arial" pitchFamily="34" charset="0"/>
                <a:cs typeface="Arial" pitchFamily="34" charset="0"/>
              </a:rPr>
              <a:t>common.</a:t>
            </a:r>
            <a:endParaRPr lang="en-US" sz="2800" dirty="0">
              <a:solidFill>
                <a:prstClr val="black"/>
              </a:solidFill>
              <a:latin typeface="Arial" pitchFamily="34" charset="0"/>
              <a:cs typeface="Arial" pitchFamily="34" charset="0"/>
            </a:endParaRPr>
          </a:p>
        </p:txBody>
      </p:sp>
      <p:sp>
        <p:nvSpPr>
          <p:cNvPr id="6" name="TextBox 5"/>
          <p:cNvSpPr txBox="1"/>
          <p:nvPr/>
        </p:nvSpPr>
        <p:spPr>
          <a:xfrm>
            <a:off x="6591798" y="6564868"/>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7" name="TextBox 6"/>
          <p:cNvSpPr txBox="1"/>
          <p:nvPr/>
        </p:nvSpPr>
        <p:spPr>
          <a:xfrm>
            <a:off x="381000" y="2221468"/>
            <a:ext cx="1371600" cy="369332"/>
          </a:xfrm>
          <a:prstGeom prst="rect">
            <a:avLst/>
          </a:prstGeom>
          <a:noFill/>
        </p:spPr>
        <p:txBody>
          <a:bodyPr wrap="square" rtlCol="0">
            <a:spAutoFit/>
          </a:bodyPr>
          <a:lstStyle/>
          <a:p>
            <a:pPr algn="ctr"/>
            <a:r>
              <a:rPr lang="en-US" dirty="0" smtClean="0"/>
              <a:t>Query</a:t>
            </a:r>
            <a:endParaRPr lang="en-US" dirty="0"/>
          </a:p>
        </p:txBody>
      </p:sp>
      <p:sp>
        <p:nvSpPr>
          <p:cNvPr id="8" name="TextBox 7"/>
          <p:cNvSpPr txBox="1"/>
          <p:nvPr/>
        </p:nvSpPr>
        <p:spPr>
          <a:xfrm>
            <a:off x="4953000" y="2209800"/>
            <a:ext cx="1371600" cy="369332"/>
          </a:xfrm>
          <a:prstGeom prst="rect">
            <a:avLst/>
          </a:prstGeom>
          <a:noFill/>
        </p:spPr>
        <p:txBody>
          <a:bodyPr wrap="square" rtlCol="0">
            <a:spAutoFit/>
          </a:bodyPr>
          <a:lstStyle/>
          <a:p>
            <a:pPr algn="ctr"/>
            <a:r>
              <a:rPr lang="en-US" dirty="0" smtClean="0"/>
              <a:t>Query</a:t>
            </a:r>
            <a:endParaRPr lang="en-US" dirty="0"/>
          </a:p>
        </p:txBody>
      </p:sp>
      <p:sp>
        <p:nvSpPr>
          <p:cNvPr id="9" name="TextBox 8"/>
          <p:cNvSpPr txBox="1"/>
          <p:nvPr/>
        </p:nvSpPr>
        <p:spPr>
          <a:xfrm>
            <a:off x="1981200" y="4477660"/>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0" name="TextBox 9"/>
          <p:cNvSpPr txBox="1"/>
          <p:nvPr/>
        </p:nvSpPr>
        <p:spPr>
          <a:xfrm>
            <a:off x="6629400" y="4763869"/>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1" name="Slide Number Placeholder 10"/>
          <p:cNvSpPr>
            <a:spLocks noGrp="1"/>
          </p:cNvSpPr>
          <p:nvPr>
            <p:ph type="sldNum" sz="quarter" idx="12"/>
          </p:nvPr>
        </p:nvSpPr>
        <p:spPr/>
        <p:txBody>
          <a:bodyPr/>
          <a:lstStyle/>
          <a:p>
            <a:fld id="{24DC6FD6-FF4C-4A07-A6C4-69E6F02FB222}"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396665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DenseNet</a:t>
            </a:r>
            <a:endParaRPr lang="en-US" dirty="0"/>
          </a:p>
        </p:txBody>
      </p:sp>
      <p:sp>
        <p:nvSpPr>
          <p:cNvPr id="3" name="Content Placeholder 2"/>
          <p:cNvSpPr>
            <a:spLocks noGrp="1"/>
          </p:cNvSpPr>
          <p:nvPr>
            <p:ph idx="1"/>
          </p:nvPr>
        </p:nvSpPr>
        <p:spPr>
          <a:xfrm>
            <a:off x="628650" y="1193180"/>
            <a:ext cx="7886700" cy="4983783"/>
          </a:xfrm>
        </p:spPr>
        <p:txBody>
          <a:bodyPr/>
          <a:lstStyle/>
          <a:p>
            <a:r>
              <a:rPr lang="en-US" dirty="0" smtClean="0"/>
              <a:t>Shorter connections (like </a:t>
            </a:r>
            <a:r>
              <a:rPr lang="en-US" dirty="0" err="1" smtClean="0"/>
              <a:t>ResNet</a:t>
            </a:r>
            <a:r>
              <a:rPr lang="en-US" dirty="0" smtClean="0"/>
              <a:t>) help</a:t>
            </a:r>
          </a:p>
          <a:p>
            <a:r>
              <a:rPr lang="en-US" dirty="0" smtClean="0"/>
              <a:t>Why not just connect them all?</a:t>
            </a:r>
            <a:endParaRPr lang="en-US" dirty="0"/>
          </a:p>
        </p:txBody>
      </p:sp>
      <p:pic>
        <p:nvPicPr>
          <p:cNvPr id="4" name="Picture 3"/>
          <p:cNvPicPr>
            <a:picLocks noChangeAspect="1"/>
          </p:cNvPicPr>
          <p:nvPr/>
        </p:nvPicPr>
        <p:blipFill>
          <a:blip r:embed="rId2"/>
          <a:stretch>
            <a:fillRect/>
          </a:stretch>
        </p:blipFill>
        <p:spPr>
          <a:xfrm>
            <a:off x="628650" y="2698384"/>
            <a:ext cx="4120242" cy="2944478"/>
          </a:xfrm>
          <a:prstGeom prst="rect">
            <a:avLst/>
          </a:prstGeom>
        </p:spPr>
      </p:pic>
      <p:pic>
        <p:nvPicPr>
          <p:cNvPr id="5" name="Picture 4"/>
          <p:cNvPicPr>
            <a:picLocks noChangeAspect="1"/>
          </p:cNvPicPr>
          <p:nvPr/>
        </p:nvPicPr>
        <p:blipFill>
          <a:blip r:embed="rId3"/>
          <a:stretch>
            <a:fillRect/>
          </a:stretch>
        </p:blipFill>
        <p:spPr>
          <a:xfrm>
            <a:off x="628650" y="5929371"/>
            <a:ext cx="6999111" cy="928629"/>
          </a:xfrm>
          <a:prstGeom prst="rect">
            <a:avLst/>
          </a:prstGeom>
        </p:spPr>
      </p:pic>
      <p:pic>
        <p:nvPicPr>
          <p:cNvPr id="6" name="Picture 5"/>
          <p:cNvPicPr>
            <a:picLocks noChangeAspect="1"/>
          </p:cNvPicPr>
          <p:nvPr/>
        </p:nvPicPr>
        <p:blipFill>
          <a:blip r:embed="rId4"/>
          <a:stretch>
            <a:fillRect/>
          </a:stretch>
        </p:blipFill>
        <p:spPr>
          <a:xfrm>
            <a:off x="6162424" y="1695820"/>
            <a:ext cx="2821259" cy="2177481"/>
          </a:xfrm>
          <a:prstGeom prst="rect">
            <a:avLst/>
          </a:prstGeom>
        </p:spPr>
      </p:pic>
      <p:pic>
        <p:nvPicPr>
          <p:cNvPr id="7" name="Picture 6"/>
          <p:cNvPicPr>
            <a:picLocks noChangeAspect="1"/>
          </p:cNvPicPr>
          <p:nvPr/>
        </p:nvPicPr>
        <p:blipFill>
          <a:blip r:embed="rId5"/>
          <a:stretch>
            <a:fillRect/>
          </a:stretch>
        </p:blipFill>
        <p:spPr>
          <a:xfrm>
            <a:off x="6162424" y="3873301"/>
            <a:ext cx="2814307" cy="2193089"/>
          </a:xfrm>
          <a:prstGeom prst="rect">
            <a:avLst/>
          </a:prstGeom>
        </p:spPr>
      </p:pic>
    </p:spTree>
    <p:extLst>
      <p:ext uri="{BB962C8B-B14F-4D97-AF65-F5344CB8AC3E}">
        <p14:creationId xmlns:p14="http://schemas.microsoft.com/office/powerpoint/2010/main" val="32567926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Training Convolutional Neural Networks</a:t>
            </a:r>
            <a:endParaRPr lang="en-US" dirty="0"/>
          </a:p>
        </p:txBody>
      </p:sp>
      <p:sp>
        <p:nvSpPr>
          <p:cNvPr id="3" name="Content Placeholder 2"/>
          <p:cNvSpPr>
            <a:spLocks noGrp="1"/>
          </p:cNvSpPr>
          <p:nvPr>
            <p:ph idx="1"/>
          </p:nvPr>
        </p:nvSpPr>
        <p:spPr/>
        <p:txBody>
          <a:bodyPr/>
          <a:lstStyle/>
          <a:p>
            <a:r>
              <a:rPr lang="en-US" dirty="0" smtClean="0"/>
              <a:t>Backpropagation +</a:t>
            </a:r>
            <a:r>
              <a:rPr lang="zh-TW" altLang="en-US" dirty="0" smtClean="0"/>
              <a:t> </a:t>
            </a:r>
            <a:r>
              <a:rPr lang="en-US" dirty="0" smtClean="0"/>
              <a:t>stochastic gradient descent with </a:t>
            </a:r>
            <a:r>
              <a:rPr lang="en-US" dirty="0"/>
              <a:t>momentum </a:t>
            </a:r>
            <a:endParaRPr lang="en-US" dirty="0" smtClean="0"/>
          </a:p>
          <a:p>
            <a:pPr lvl="1"/>
            <a:r>
              <a:rPr lang="en-US" sz="2400" dirty="0" smtClean="0">
                <a:hlinkClick r:id="rId2"/>
              </a:rPr>
              <a:t>Neural </a:t>
            </a:r>
            <a:r>
              <a:rPr lang="en-US" sz="2400" dirty="0">
                <a:hlinkClick r:id="rId2"/>
              </a:rPr>
              <a:t>Networks: Tricks of the Trade</a:t>
            </a:r>
            <a:endParaRPr lang="en-US" sz="2400" dirty="0" smtClean="0"/>
          </a:p>
          <a:p>
            <a:r>
              <a:rPr lang="en-US" dirty="0" smtClean="0"/>
              <a:t>Dropout</a:t>
            </a:r>
          </a:p>
          <a:p>
            <a:r>
              <a:rPr lang="en-US" dirty="0" smtClean="0"/>
              <a:t>Data augmentation</a:t>
            </a:r>
          </a:p>
          <a:p>
            <a:r>
              <a:rPr lang="en-US" altLang="zh-TW" dirty="0" smtClean="0"/>
              <a:t>Batch normalization</a:t>
            </a:r>
            <a:endParaRPr lang="en-US" dirty="0" smtClean="0"/>
          </a:p>
          <a:p>
            <a:r>
              <a:rPr lang="en-US" dirty="0" smtClean="0"/>
              <a:t>Initialization</a:t>
            </a:r>
          </a:p>
          <a:p>
            <a:pPr lvl="1"/>
            <a:r>
              <a:rPr lang="en-US" dirty="0" smtClean="0"/>
              <a:t>Transfer learning</a:t>
            </a:r>
          </a:p>
        </p:txBody>
      </p:sp>
    </p:spTree>
    <p:extLst>
      <p:ext uri="{BB962C8B-B14F-4D97-AF65-F5344CB8AC3E}">
        <p14:creationId xmlns:p14="http://schemas.microsoft.com/office/powerpoint/2010/main" val="90112375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CNN with gradient descent</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a:bodyPr>
              <a:lstStyle/>
              <a:p>
                <a:r>
                  <a:rPr lang="en-US" dirty="0" smtClean="0"/>
                  <a:t>A CNN as composition of functions</a:t>
                </a:r>
                <a:endParaRPr lang="en-US" dirty="0"/>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1" i="1" smtClean="0">
                              <a:latin typeface="Cambria Math" panose="02040503050406030204" pitchFamily="18" charset="0"/>
                            </a:rPr>
                            <m:t>𝒘</m:t>
                          </m:r>
                        </m:sub>
                      </m:sSub>
                      <m:d>
                        <m:dPr>
                          <m:ctrlPr>
                            <a:rPr lang="en-US" b="1" i="1" smtClean="0">
                              <a:latin typeface="Cambria Math" panose="02040503050406030204" pitchFamily="18" charset="0"/>
                            </a:rPr>
                          </m:ctrlPr>
                        </m:dPr>
                        <m:e>
                          <m:r>
                            <a:rPr lang="en-US" b="1" i="1" smtClean="0">
                              <a:latin typeface="Cambria Math" panose="02040503050406030204" pitchFamily="18" charset="0"/>
                            </a:rPr>
                            <m:t>𝒙</m:t>
                          </m:r>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𝐿</m:t>
                              </m:r>
                            </m:sub>
                          </m:sSub>
                          <m:r>
                            <a:rPr lang="en-US" b="0" i="1" smtClean="0">
                              <a:latin typeface="Cambria Math" panose="02040503050406030204" pitchFamily="18" charset="0"/>
                            </a:rPr>
                            <m:t>(… (</m:t>
                          </m:r>
                          <m:r>
                            <a:rPr lang="en-US" b="0" i="1" smtClean="0">
                              <a:latin typeface="Cambria Math" panose="02040503050406030204" pitchFamily="18" charset="0"/>
                            </a:rPr>
                            <m:t>𝑓</m:t>
                          </m:r>
                        </m:e>
                        <m:sub>
                          <m:r>
                            <a:rPr lang="en-US" b="0" i="1" smtClean="0">
                              <a:latin typeface="Cambria Math" panose="02040503050406030204" pitchFamily="18" charset="0"/>
                            </a:rPr>
                            <m:t>2</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1</m:t>
                              </m:r>
                            </m:sub>
                          </m:sSub>
                          <m:d>
                            <m:dPr>
                              <m:ctrlPr>
                                <a:rPr lang="en-US" b="0" i="1" smtClean="0">
                                  <a:latin typeface="Cambria Math" panose="02040503050406030204" pitchFamily="18" charset="0"/>
                                </a:rPr>
                              </m:ctrlPr>
                            </m:dPr>
                            <m:e>
                              <m:r>
                                <a:rPr lang="en-US" b="1" i="1" smtClean="0">
                                  <a:latin typeface="Cambria Math" panose="02040503050406030204" pitchFamily="18" charset="0"/>
                                </a:rPr>
                                <m:t>𝒙</m:t>
                              </m:r>
                              <m:r>
                                <a:rPr lang="en-US" b="0"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𝒘</m:t>
                                  </m:r>
                                </m:e>
                                <m:sub>
                                  <m:r>
                                    <a:rPr lang="en-US" b="0" i="1" smtClean="0">
                                      <a:latin typeface="Cambria Math" panose="02040503050406030204" pitchFamily="18" charset="0"/>
                                    </a:rPr>
                                    <m:t>1</m:t>
                                  </m:r>
                                </m:sub>
                              </m:sSub>
                            </m:e>
                          </m:d>
                          <m:r>
                            <a:rPr lang="en-US" b="0"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𝒘</m:t>
                              </m:r>
                            </m:e>
                            <m:sub>
                              <m:r>
                                <a:rPr lang="en-US" b="0" i="1" smtClean="0">
                                  <a:latin typeface="Cambria Math" panose="02040503050406030204" pitchFamily="18" charset="0"/>
                                </a:rPr>
                                <m:t>2</m:t>
                              </m:r>
                            </m:sub>
                          </m:sSub>
                        </m:e>
                      </m:d>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𝒘</m:t>
                          </m:r>
                        </m:e>
                        <m:sub>
                          <m:r>
                            <a:rPr lang="en-US" b="0" i="1" smtClean="0">
                              <a:latin typeface="Cambria Math" panose="02040503050406030204" pitchFamily="18" charset="0"/>
                            </a:rPr>
                            <m:t>𝐿</m:t>
                          </m:r>
                        </m:sub>
                      </m:sSub>
                      <m:r>
                        <a:rPr lang="en-US" b="1" i="1" smtClean="0">
                          <a:latin typeface="Cambria Math" panose="02040503050406030204" pitchFamily="18" charset="0"/>
                        </a:rPr>
                        <m:t>)</m:t>
                      </m:r>
                    </m:oMath>
                  </m:oMathPara>
                </a14:m>
                <a:endParaRPr lang="en-US" b="1" dirty="0"/>
              </a:p>
              <a:p>
                <a:r>
                  <a:rPr lang="en-US" dirty="0" smtClean="0"/>
                  <a:t>Parameters</a:t>
                </a:r>
              </a:p>
              <a:p>
                <a:pPr marL="457200" lvl="1" indent="0">
                  <a:buNone/>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𝒘</m:t>
                      </m:r>
                      <m:r>
                        <a:rPr lang="en-US" b="0"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𝒘</m:t>
                          </m:r>
                        </m:e>
                        <m:sub>
                          <m:r>
                            <a:rPr lang="en-US" b="1" i="1" smtClean="0">
                              <a:latin typeface="Cambria Math" panose="02040503050406030204" pitchFamily="18" charset="0"/>
                            </a:rPr>
                            <m:t>𝟏</m:t>
                          </m:r>
                        </m:sub>
                      </m:sSub>
                      <m:r>
                        <a:rPr lang="en-US" b="1" i="1" smtClean="0">
                          <a:latin typeface="Cambria Math" panose="02040503050406030204" pitchFamily="18" charset="0"/>
                        </a:rPr>
                        <m:t>, </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𝒘</m:t>
                          </m:r>
                        </m:e>
                        <m:sub>
                          <m:r>
                            <a:rPr lang="en-US" b="1" i="1" smtClean="0">
                              <a:latin typeface="Cambria Math" panose="02040503050406030204" pitchFamily="18" charset="0"/>
                            </a:rPr>
                            <m:t>𝟐</m:t>
                          </m:r>
                        </m:sub>
                      </m:sSub>
                      <m:r>
                        <a:rPr lang="en-US" b="1"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𝒘</m:t>
                          </m:r>
                        </m:e>
                        <m:sub>
                          <m:r>
                            <a:rPr lang="en-US" b="1" i="1" smtClean="0">
                              <a:latin typeface="Cambria Math" panose="02040503050406030204" pitchFamily="18" charset="0"/>
                            </a:rPr>
                            <m:t>𝑳</m:t>
                          </m:r>
                        </m:sub>
                      </m:sSub>
                      <m:r>
                        <a:rPr lang="en-US" b="0" i="1" smtClean="0">
                          <a:latin typeface="Cambria Math" panose="02040503050406030204" pitchFamily="18" charset="0"/>
                        </a:rPr>
                        <m:t>)</m:t>
                      </m:r>
                    </m:oMath>
                  </m:oMathPara>
                </a14:m>
                <a:endParaRPr lang="en-US" dirty="0" smtClean="0"/>
              </a:p>
              <a:p>
                <a:r>
                  <a:rPr lang="en-US" dirty="0" smtClean="0"/>
                  <a:t>Empirical loss function</a:t>
                </a:r>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𝐿</m:t>
                      </m:r>
                      <m:d>
                        <m:dPr>
                          <m:ctrlPr>
                            <a:rPr lang="en-US" b="0" i="1" smtClean="0">
                              <a:latin typeface="Cambria Math" panose="02040503050406030204" pitchFamily="18" charset="0"/>
                            </a:rPr>
                          </m:ctrlPr>
                        </m:dPr>
                        <m:e>
                          <m:r>
                            <a:rPr lang="en-US" b="1" i="1" smtClean="0">
                              <a:latin typeface="Cambria Math" panose="02040503050406030204" pitchFamily="18" charset="0"/>
                            </a:rPr>
                            <m:t>𝒘</m:t>
                          </m:r>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𝑛</m:t>
                          </m:r>
                        </m:den>
                      </m:f>
                      <m:nary>
                        <m:naryPr>
                          <m:chr m:val="∑"/>
                          <m:supHide m:val="on"/>
                          <m:ctrlPr>
                            <a:rPr lang="en-US" b="0" i="1" smtClean="0">
                              <a:latin typeface="Cambria Math" panose="02040503050406030204" pitchFamily="18" charset="0"/>
                            </a:rPr>
                          </m:ctrlPr>
                        </m:naryPr>
                        <m:sub>
                          <m:r>
                            <a:rPr lang="en-US" b="0" i="1" smtClean="0">
                              <a:latin typeface="Cambria Math" panose="02040503050406030204" pitchFamily="18" charset="0"/>
                            </a:rPr>
                            <m:t>𝑖</m:t>
                          </m:r>
                        </m:sub>
                        <m:sup/>
                        <m:e>
                          <m:r>
                            <a:rPr lang="en-US" b="0" i="1" smtClean="0">
                              <a:latin typeface="Cambria Math" panose="02040503050406030204" pitchFamily="18" charset="0"/>
                            </a:rPr>
                            <m:t>𝑙</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𝑓</m:t>
                              </m:r>
                            </m:e>
                            <m:sub>
                              <m:r>
                                <a:rPr lang="en-US" b="1" i="1" smtClean="0">
                                  <a:latin typeface="Cambria Math" panose="02040503050406030204" pitchFamily="18" charset="0"/>
                                </a:rPr>
                                <m:t>𝒘</m:t>
                              </m:r>
                            </m:sub>
                          </m:sSub>
                          <m:r>
                            <a:rPr lang="en-US" b="0" i="1" smtClean="0">
                              <a:latin typeface="Cambria Math" panose="02040503050406030204" pitchFamily="18" charset="0"/>
                            </a:rPr>
                            <m:t>(</m:t>
                          </m:r>
                          <m:sSub>
                            <m:sSubPr>
                              <m:ctrlPr>
                                <a:rPr lang="en-US" b="1" i="1" smtClean="0">
                                  <a:latin typeface="Cambria Math" panose="02040503050406030204" pitchFamily="18" charset="0"/>
                                </a:rPr>
                              </m:ctrlPr>
                            </m:sSubPr>
                            <m:e>
                              <m:r>
                                <a:rPr lang="en-US" b="1" i="1" smtClean="0">
                                  <a:latin typeface="Cambria Math" panose="02040503050406030204" pitchFamily="18" charset="0"/>
                                </a:rPr>
                                <m:t>𝒙</m:t>
                              </m:r>
                            </m:e>
                            <m:sub>
                              <m:r>
                                <a:rPr lang="en-US" b="1" i="1" smtClean="0">
                                  <a:latin typeface="Cambria Math" panose="02040503050406030204" pitchFamily="18" charset="0"/>
                                </a:rPr>
                                <m:t>𝒊</m:t>
                              </m:r>
                            </m:sub>
                          </m:sSub>
                          <m:r>
                            <a:rPr lang="en-US" b="0" i="1" smtClean="0">
                              <a:latin typeface="Cambria Math" panose="02040503050406030204" pitchFamily="18" charset="0"/>
                            </a:rPr>
                            <m:t>))</m:t>
                          </m:r>
                        </m:e>
                      </m:nary>
                    </m:oMath>
                  </m:oMathPara>
                </a14:m>
                <a:endParaRPr lang="en-US" dirty="0" smtClean="0"/>
              </a:p>
              <a:p>
                <a:r>
                  <a:rPr lang="en-US" dirty="0" smtClean="0"/>
                  <a:t>Gradient descent</a:t>
                </a:r>
                <a:endParaRPr lang="en-US" dirty="0"/>
              </a:p>
              <a:p>
                <a:pPr marL="0" indent="0">
                  <a:buNone/>
                </a:pPr>
                <a14:m>
                  <m:oMathPara xmlns:m="http://schemas.openxmlformats.org/officeDocument/2006/math">
                    <m:oMathParaPr>
                      <m:jc m:val="centerGroup"/>
                    </m:oMathParaPr>
                    <m:oMath xmlns:m="http://schemas.openxmlformats.org/officeDocument/2006/math">
                      <m:sSup>
                        <m:sSupPr>
                          <m:ctrlPr>
                            <a:rPr lang="en-US" b="1" i="1" smtClean="0">
                              <a:latin typeface="Cambria Math" panose="02040503050406030204" pitchFamily="18" charset="0"/>
                            </a:rPr>
                          </m:ctrlPr>
                        </m:sSupPr>
                        <m:e>
                          <m:r>
                            <a:rPr lang="en-US" b="1" i="1" smtClean="0">
                              <a:latin typeface="Cambria Math" panose="02040503050406030204" pitchFamily="18" charset="0"/>
                            </a:rPr>
                            <m:t>𝒘</m:t>
                          </m:r>
                        </m:e>
                        <m:sup>
                          <m:r>
                            <a:rPr lang="en-US" b="1" i="1" smtClean="0">
                              <a:latin typeface="Cambria Math" panose="02040503050406030204" pitchFamily="18" charset="0"/>
                            </a:rPr>
                            <m:t>𝒕</m:t>
                          </m:r>
                          <m:r>
                            <a:rPr lang="en-US" b="1" i="1" smtClean="0">
                              <a:latin typeface="Cambria Math" panose="02040503050406030204" pitchFamily="18" charset="0"/>
                            </a:rPr>
                            <m:t>+</m:t>
                          </m:r>
                          <m:r>
                            <a:rPr lang="en-US" b="1" i="1" smtClean="0">
                              <a:latin typeface="Cambria Math" panose="02040503050406030204" pitchFamily="18" charset="0"/>
                            </a:rPr>
                            <m:t>𝟏</m:t>
                          </m:r>
                        </m:sup>
                      </m:sSup>
                      <m:r>
                        <a:rPr lang="en-US" b="0" i="1" smtClean="0">
                          <a:latin typeface="Cambria Math" panose="02040503050406030204" pitchFamily="18" charset="0"/>
                        </a:rPr>
                        <m:t>=</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𝒘</m:t>
                          </m:r>
                        </m:e>
                        <m:sup>
                          <m:r>
                            <a:rPr lang="en-US" b="1" i="1" smtClean="0">
                              <a:latin typeface="Cambria Math" panose="02040503050406030204" pitchFamily="18" charset="0"/>
                            </a:rPr>
                            <m:t>𝒕</m:t>
                          </m:r>
                        </m:sup>
                      </m:sSup>
                      <m:r>
                        <a:rPr lang="en-US" b="0" i="1" smtClean="0">
                          <a:latin typeface="Cambria Math" panose="02040503050406030204" pitchFamily="18" charset="0"/>
                        </a:rPr>
                        <m:t> −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𝜂</m:t>
                          </m:r>
                        </m:e>
                        <m:sub>
                          <m:r>
                            <a:rPr lang="en-US" b="0" i="1" smtClean="0">
                              <a:latin typeface="Cambria Math" panose="02040503050406030204" pitchFamily="18" charset="0"/>
                              <a:ea typeface="Cambria Math" panose="02040503050406030204" pitchFamily="18" charset="0"/>
                            </a:rPr>
                            <m:t>𝑡</m:t>
                          </m:r>
                        </m:sub>
                      </m:sSub>
                      <m:f>
                        <m:fPr>
                          <m:ctrlPr>
                            <a:rPr lang="en-US" b="0" i="1" smtClean="0">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𝒇</m:t>
                          </m:r>
                        </m:num>
                        <m:den>
                          <m:r>
                            <a:rPr lang="en-US" b="0" i="1" smtClean="0">
                              <a:latin typeface="Cambria Math" panose="02040503050406030204" pitchFamily="18" charset="0"/>
                              <a:ea typeface="Cambria Math" panose="02040503050406030204" pitchFamily="18" charset="0"/>
                            </a:rPr>
                            <m:t>𝜕</m:t>
                          </m:r>
                          <m:r>
                            <a:rPr lang="en-US" b="1" i="1" smtClean="0">
                              <a:latin typeface="Cambria Math" panose="02040503050406030204" pitchFamily="18" charset="0"/>
                              <a:ea typeface="Cambria Math" panose="02040503050406030204" pitchFamily="18" charset="0"/>
                            </a:rPr>
                            <m:t>𝒘</m:t>
                          </m:r>
                        </m:den>
                      </m:f>
                      <m:r>
                        <a:rPr lang="en-US" b="0" i="1" smtClean="0">
                          <a:latin typeface="Cambria Math" panose="02040503050406030204" pitchFamily="18" charset="0"/>
                          <a:ea typeface="Cambria Math" panose="02040503050406030204" pitchFamily="18" charset="0"/>
                        </a:rPr>
                        <m:t>(</m:t>
                      </m:r>
                      <m:sSup>
                        <m:sSupPr>
                          <m:ctrlPr>
                            <a:rPr lang="en-US" b="1" i="1" smtClean="0">
                              <a:latin typeface="Cambria Math" panose="02040503050406030204" pitchFamily="18" charset="0"/>
                              <a:ea typeface="Cambria Math" panose="02040503050406030204" pitchFamily="18" charset="0"/>
                            </a:rPr>
                          </m:ctrlPr>
                        </m:sSupPr>
                        <m:e>
                          <m:r>
                            <a:rPr lang="en-US" b="1" i="1" smtClean="0">
                              <a:latin typeface="Cambria Math" panose="02040503050406030204" pitchFamily="18" charset="0"/>
                              <a:ea typeface="Cambria Math" panose="02040503050406030204" pitchFamily="18" charset="0"/>
                            </a:rPr>
                            <m:t>𝒘</m:t>
                          </m:r>
                        </m:e>
                        <m:sup>
                          <m:r>
                            <a:rPr lang="en-US" b="1" i="1" smtClean="0">
                              <a:latin typeface="Cambria Math" panose="02040503050406030204" pitchFamily="18" charset="0"/>
                              <a:ea typeface="Cambria Math" panose="02040503050406030204" pitchFamily="18" charset="0"/>
                            </a:rPr>
                            <m:t>𝒕</m:t>
                          </m:r>
                        </m:sup>
                      </m:sSup>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391" t="-2116"/>
                </a:stretch>
              </a:blipFill>
            </p:spPr>
            <p:txBody>
              <a:bodyPr/>
              <a:lstStyle/>
              <a:p>
                <a:r>
                  <a:rPr lang="en-US">
                    <a:noFill/>
                  </a:rPr>
                  <a:t> </a:t>
                </a:r>
              </a:p>
            </p:txBody>
          </p:sp>
        </mc:Fallback>
      </mc:AlternateContent>
      <p:pic>
        <p:nvPicPr>
          <p:cNvPr id="61442" name="Picture 2" descr="https://upload.wikimedia.org/wikipedia/commons/thumb/f/ff/Gradient_descent.svg/350px-Gradient_descent.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2667000"/>
            <a:ext cx="2362200" cy="253092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76194" y="6383246"/>
            <a:ext cx="1544012" cy="369332"/>
          </a:xfrm>
          <a:prstGeom prst="rect">
            <a:avLst/>
          </a:prstGeom>
          <a:ln w="57150">
            <a:solidFill>
              <a:srgbClr val="00B050"/>
            </a:solidFill>
          </a:ln>
        </p:spPr>
        <p:txBody>
          <a:bodyPr wrap="square">
            <a:spAutoFit/>
          </a:bodyPr>
          <a:lstStyle/>
          <a:p>
            <a:r>
              <a:rPr lang="en-US" dirty="0" smtClean="0"/>
              <a:t>Learning rate</a:t>
            </a:r>
            <a:endParaRPr lang="en-US" dirty="0"/>
          </a:p>
        </p:txBody>
      </p:sp>
      <p:cxnSp>
        <p:nvCxnSpPr>
          <p:cNvPr id="7" name="Straight Arrow Connector 6"/>
          <p:cNvCxnSpPr>
            <a:stCxn id="4" idx="0"/>
          </p:cNvCxnSpPr>
          <p:nvPr/>
        </p:nvCxnSpPr>
        <p:spPr>
          <a:xfrm flipV="1">
            <a:off x="4648200" y="5791200"/>
            <a:ext cx="381000" cy="59204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600697" y="6379041"/>
            <a:ext cx="1069524" cy="369332"/>
          </a:xfrm>
          <a:prstGeom prst="rect">
            <a:avLst/>
          </a:prstGeom>
          <a:ln w="57150">
            <a:solidFill>
              <a:srgbClr val="0070C0"/>
            </a:solidFill>
          </a:ln>
        </p:spPr>
        <p:txBody>
          <a:bodyPr wrap="none">
            <a:spAutoFit/>
          </a:bodyPr>
          <a:lstStyle/>
          <a:p>
            <a:r>
              <a:rPr lang="en-US" dirty="0" smtClean="0"/>
              <a:t>Gradient</a:t>
            </a:r>
            <a:endParaRPr lang="en-US" dirty="0"/>
          </a:p>
        </p:txBody>
      </p:sp>
      <p:cxnSp>
        <p:nvCxnSpPr>
          <p:cNvPr id="14" name="Straight Arrow Connector 13"/>
          <p:cNvCxnSpPr>
            <a:stCxn id="13" idx="0"/>
          </p:cNvCxnSpPr>
          <p:nvPr/>
        </p:nvCxnSpPr>
        <p:spPr>
          <a:xfrm flipV="1">
            <a:off x="6135459" y="5867400"/>
            <a:ext cx="0" cy="511641"/>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389337" y="6379041"/>
            <a:ext cx="1277309" cy="369332"/>
          </a:xfrm>
          <a:prstGeom prst="rect">
            <a:avLst/>
          </a:prstGeom>
          <a:ln w="57150">
            <a:solidFill>
              <a:srgbClr val="FF0000"/>
            </a:solidFill>
          </a:ln>
        </p:spPr>
        <p:txBody>
          <a:bodyPr wrap="square">
            <a:spAutoFit/>
          </a:bodyPr>
          <a:lstStyle/>
          <a:p>
            <a:r>
              <a:rPr lang="en-US" dirty="0" smtClean="0"/>
              <a:t>Old weight</a:t>
            </a:r>
            <a:endParaRPr lang="en-US" dirty="0"/>
          </a:p>
        </p:txBody>
      </p:sp>
      <p:cxnSp>
        <p:nvCxnSpPr>
          <p:cNvPr id="20" name="Straight Arrow Connector 19"/>
          <p:cNvCxnSpPr>
            <a:stCxn id="19" idx="0"/>
          </p:cNvCxnSpPr>
          <p:nvPr/>
        </p:nvCxnSpPr>
        <p:spPr>
          <a:xfrm flipV="1">
            <a:off x="3027992" y="5715000"/>
            <a:ext cx="769602" cy="66404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60990" y="5410188"/>
            <a:ext cx="1381606" cy="369332"/>
          </a:xfrm>
          <a:prstGeom prst="rect">
            <a:avLst/>
          </a:prstGeom>
          <a:ln w="57150">
            <a:solidFill>
              <a:srgbClr val="FFC000"/>
            </a:solidFill>
          </a:ln>
        </p:spPr>
        <p:txBody>
          <a:bodyPr wrap="square">
            <a:spAutoFit/>
          </a:bodyPr>
          <a:lstStyle/>
          <a:p>
            <a:r>
              <a:rPr lang="en-US" dirty="0" smtClean="0"/>
              <a:t>New weight</a:t>
            </a:r>
            <a:endParaRPr lang="en-US" dirty="0"/>
          </a:p>
        </p:txBody>
      </p:sp>
      <p:cxnSp>
        <p:nvCxnSpPr>
          <p:cNvPr id="26" name="Straight Arrow Connector 25"/>
          <p:cNvCxnSpPr>
            <a:stCxn id="25" idx="3"/>
          </p:cNvCxnSpPr>
          <p:nvPr/>
        </p:nvCxnSpPr>
        <p:spPr>
          <a:xfrm>
            <a:off x="1742596" y="5594854"/>
            <a:ext cx="543404"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77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9" grpId="0" animBg="1"/>
      <p:bldP spid="2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An Illustrative </a:t>
            </a:r>
            <a:r>
              <a:rPr lang="en-US" dirty="0" smtClean="0"/>
              <a:t>example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e>
                      </m:d>
                      <m:r>
                        <a:rPr lang="en-US" b="0" i="1" smtClean="0">
                          <a:latin typeface="Cambria Math" panose="02040503050406030204" pitchFamily="18" charset="0"/>
                        </a:rPr>
                        <m:t>=</m:t>
                      </m:r>
                      <m:r>
                        <a:rPr lang="en-US" b="0" i="1" smtClean="0">
                          <a:latin typeface="Cambria Math" panose="02040503050406030204" pitchFamily="18" charset="0"/>
                        </a:rPr>
                        <m:t>𝑥𝑦</m:t>
                      </m:r>
                      <m:r>
                        <a:rPr lang="en-US" b="0" i="1" smtClean="0">
                          <a:latin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b="0" i="1">
                              <a:latin typeface="Cambria Math" panose="02040503050406030204" pitchFamily="18" charset="0"/>
                              <a:ea typeface="Cambria Math" panose="02040503050406030204" pitchFamily="18" charset="0"/>
                            </a:rPr>
                            <m:t>𝑓</m:t>
                          </m:r>
                        </m:num>
                        <m:den>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den>
                      </m:f>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r>
                        <a:rPr lang="en-US" b="0" i="1" smtClean="0">
                          <a:latin typeface="Cambria Math" panose="02040503050406030204" pitchFamily="18" charset="0"/>
                          <a:ea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num>
                        <m:den>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𝑦</m:t>
                          </m:r>
                        </m:den>
                      </m:f>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𝑥</m:t>
                      </m:r>
                    </m:oMath>
                  </m:oMathPara>
                </a14:m>
                <a:endParaRPr lang="en-US" dirty="0" smtClean="0"/>
              </a:p>
              <a:p>
                <a:pPr marL="0" indent="0">
                  <a:buNone/>
                </a:pPr>
                <a:endParaRPr lang="en-US" dirty="0" smtClean="0"/>
              </a:p>
              <a:p>
                <a:pPr marL="0" indent="0">
                  <a:buNone/>
                </a:pPr>
                <a:r>
                  <a:rPr lang="en-US" dirty="0" smtClean="0"/>
                  <a:t>Example: </a:t>
                </a:r>
                <a14:m>
                  <m:oMath xmlns:m="http://schemas.openxmlformats.org/officeDocument/2006/math">
                    <m:r>
                      <a:rPr lang="en-US" i="1">
                        <a:latin typeface="Cambria Math" panose="02040503050406030204" pitchFamily="18" charset="0"/>
                      </a:rPr>
                      <m:t>𝑥</m:t>
                    </m:r>
                    <m:r>
                      <a:rPr lang="en-US" b="0" i="1" smtClean="0">
                        <a:latin typeface="Cambria Math" panose="02040503050406030204" pitchFamily="18" charset="0"/>
                      </a:rPr>
                      <m:t>=4, </m:t>
                    </m:r>
                    <m:r>
                      <a:rPr lang="en-US" b="0" i="1" smtClean="0">
                        <a:latin typeface="Cambria Math" panose="02040503050406030204" pitchFamily="18" charset="0"/>
                      </a:rPr>
                      <m:t>𝑦</m:t>
                    </m:r>
                    <m:r>
                      <a:rPr lang="en-US" b="0" i="1" smtClean="0">
                        <a:latin typeface="Cambria Math" panose="02040503050406030204" pitchFamily="18" charset="0"/>
                      </a:rPr>
                      <m:t>=−3⇒</m:t>
                    </m:r>
                    <m:r>
                      <a:rPr lang="en-US" b="0" i="1" smtClean="0">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r>
                          <a:rPr lang="en-US" b="0" i="1" smtClean="0">
                            <a:latin typeface="Cambria Math" panose="02040503050406030204" pitchFamily="18" charset="0"/>
                          </a:rPr>
                          <m:t>,</m:t>
                        </m:r>
                        <m:r>
                          <a:rPr lang="en-US" b="0" i="1" smtClean="0">
                            <a:latin typeface="Cambria Math" panose="02040503050406030204" pitchFamily="18" charset="0"/>
                          </a:rPr>
                          <m:t>𝑦</m:t>
                        </m:r>
                      </m:e>
                    </m:d>
                    <m:r>
                      <a:rPr lang="en-US" b="0" i="1" smtClean="0">
                        <a:latin typeface="Cambria Math" panose="02040503050406030204" pitchFamily="18" charset="0"/>
                      </a:rPr>
                      <m:t>=−12</m:t>
                    </m:r>
                  </m:oMath>
                </a14:m>
                <a:endParaRPr lang="en-US" dirty="0" smtClean="0"/>
              </a:p>
              <a:p>
                <a:pPr marL="0" indent="0">
                  <a:buNone/>
                </a:pPr>
                <a:endParaRPr lang="en-US" i="1" dirty="0" smtClean="0">
                  <a:latin typeface="Cambria Math" panose="02040503050406030204" pitchFamily="18" charset="0"/>
                  <a:ea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852"/>
                </a:stretch>
              </a:blipFill>
            </p:spPr>
            <p:txBody>
              <a:bodyPr/>
              <a:lstStyle/>
              <a:p>
                <a:r>
                  <a:rPr lang="en-US">
                    <a:noFill/>
                  </a:rPr>
                  <a:t> </a:t>
                </a:r>
              </a:p>
            </p:txBody>
          </p:sp>
        </mc:Fallback>
      </mc:AlternateContent>
      <p:sp>
        <p:nvSpPr>
          <p:cNvPr id="4" name="Rectangle 3"/>
          <p:cNvSpPr/>
          <p:nvPr/>
        </p:nvSpPr>
        <p:spPr>
          <a:xfrm>
            <a:off x="6324600" y="6550223"/>
            <a:ext cx="2742802" cy="307777"/>
          </a:xfrm>
          <a:prstGeom prst="rect">
            <a:avLst/>
          </a:prstGeom>
        </p:spPr>
        <p:txBody>
          <a:bodyPr wrap="none">
            <a:spAutoFit/>
          </a:bodyPr>
          <a:lstStyle/>
          <a:p>
            <a:r>
              <a:rPr lang="en-US" sz="1400" dirty="0" smtClean="0"/>
              <a:t>Example credit: Andrej </a:t>
            </a:r>
            <a:r>
              <a:rPr lang="en-US" sz="1400" dirty="0" err="1"/>
              <a:t>Karpathy</a:t>
            </a:r>
            <a:endParaRPr lang="en-US" sz="1400" dirty="0"/>
          </a:p>
        </p:txBody>
      </p:sp>
      <mc:AlternateContent xmlns:mc="http://schemas.openxmlformats.org/markup-compatibility/2006" xmlns:a14="http://schemas.microsoft.com/office/drawing/2010/main">
        <mc:Choice Requires="a14">
          <p:sp>
            <p:nvSpPr>
              <p:cNvPr id="6" name="TextBox 5"/>
              <p:cNvSpPr txBox="1"/>
              <p:nvPr/>
            </p:nvSpPr>
            <p:spPr>
              <a:xfrm>
                <a:off x="457200" y="4648200"/>
                <a:ext cx="3505200" cy="1477649"/>
              </a:xfrm>
              <a:prstGeom prst="rect">
                <a:avLst/>
              </a:prstGeom>
              <a:noFill/>
              <a:ln w="38100">
                <a:solidFill>
                  <a:srgbClr val="FF0000"/>
                </a:solidFill>
              </a:ln>
            </p:spPr>
            <p:txBody>
              <a:bodyPr wrap="square" rtlCol="0">
                <a:spAutoFit/>
              </a:bodyPr>
              <a:lstStyle/>
              <a:p>
                <a:pPr marL="0" indent="0">
                  <a:buNone/>
                </a:pPr>
                <a:r>
                  <a:rPr lang="en-US" sz="3200" dirty="0" smtClean="0"/>
                  <a:t>Partial derivatives</a:t>
                </a:r>
                <a:endParaRPr lang="en-US" sz="3200"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𝑓</m:t>
                          </m:r>
                        </m:num>
                        <m:den>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𝑥</m:t>
                          </m:r>
                        </m:den>
                      </m:f>
                      <m:r>
                        <a:rPr lang="en-US" sz="2800" i="1">
                          <a:latin typeface="Cambria Math" panose="02040503050406030204" pitchFamily="18" charset="0"/>
                          <a:ea typeface="Cambria Math" panose="02040503050406030204" pitchFamily="18" charset="0"/>
                        </a:rPr>
                        <m:t>=−3, </m:t>
                      </m:r>
                      <m:r>
                        <a:rPr lang="en-US" sz="2800" b="0" i="1" smtClean="0">
                          <a:latin typeface="Cambria Math" panose="02040503050406030204" pitchFamily="18" charset="0"/>
                          <a:ea typeface="Cambria Math" panose="02040503050406030204" pitchFamily="18" charset="0"/>
                        </a:rPr>
                        <m:t> </m:t>
                      </m:r>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𝑓</m:t>
                          </m:r>
                        </m:num>
                        <m:den>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𝑦</m:t>
                          </m:r>
                        </m:den>
                      </m:f>
                      <m:r>
                        <a:rPr lang="en-US" sz="2800" i="1">
                          <a:latin typeface="Cambria Math" panose="02040503050406030204" pitchFamily="18" charset="0"/>
                          <a:ea typeface="Cambria Math" panose="02040503050406030204" pitchFamily="18" charset="0"/>
                        </a:rPr>
                        <m:t>=4</m:t>
                      </m:r>
                    </m:oMath>
                  </m:oMathPara>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457200" y="4648200"/>
                <a:ext cx="3505200" cy="1477649"/>
              </a:xfrm>
              <a:prstGeom prst="rect">
                <a:avLst/>
              </a:prstGeom>
              <a:blipFill rotWithShape="0">
                <a:blip r:embed="rId3"/>
                <a:stretch>
                  <a:fillRect l="-3787" t="-4032" r="-516"/>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953000" y="4648199"/>
                <a:ext cx="3505200" cy="1477649"/>
              </a:xfrm>
              <a:prstGeom prst="rect">
                <a:avLst/>
              </a:prstGeom>
              <a:noFill/>
              <a:ln w="38100">
                <a:solidFill>
                  <a:srgbClr val="0070C0"/>
                </a:solidFill>
              </a:ln>
            </p:spPr>
            <p:txBody>
              <a:bodyPr wrap="square" rtlCol="0">
                <a:spAutoFit/>
              </a:bodyPr>
              <a:lstStyle/>
              <a:p>
                <a:pPr marL="0" indent="0">
                  <a:buNone/>
                </a:pPr>
                <a:r>
                  <a:rPr lang="en-US" sz="3200" dirty="0" smtClean="0"/>
                  <a:t>Gradient</a:t>
                </a:r>
                <a:endParaRPr lang="en-US" sz="3200"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𝑓</m:t>
                      </m:r>
                      <m:r>
                        <a:rPr lang="en-US" sz="2800" b="0" i="1" smtClean="0">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𝑓</m:t>
                          </m:r>
                        </m:num>
                        <m:den>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𝑥</m:t>
                          </m:r>
                        </m:den>
                      </m:f>
                      <m:r>
                        <a:rPr lang="en-US" sz="2800" b="0" i="1" smtClean="0">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𝑓</m:t>
                          </m:r>
                        </m:num>
                        <m:den>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𝑦</m:t>
                          </m:r>
                        </m:den>
                      </m:f>
                      <m:r>
                        <a:rPr lang="en-US" sz="2800" b="0" i="1" smtClean="0">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4953000" y="4648199"/>
                <a:ext cx="3505200" cy="1477649"/>
              </a:xfrm>
              <a:prstGeom prst="rect">
                <a:avLst/>
              </a:prstGeom>
              <a:blipFill rotWithShape="0">
                <a:blip r:embed="rId4"/>
                <a:stretch>
                  <a:fillRect l="-3959" t="-3614"/>
                </a:stretch>
              </a:blipFill>
              <a:ln w="38100">
                <a:solidFill>
                  <a:srgbClr val="0070C0"/>
                </a:solidFill>
              </a:ln>
            </p:spPr>
            <p:txBody>
              <a:bodyPr/>
              <a:lstStyle/>
              <a:p>
                <a:r>
                  <a:rPr lang="en-US">
                    <a:noFill/>
                  </a:rPr>
                  <a:t> </a:t>
                </a:r>
              </a:p>
            </p:txBody>
          </p:sp>
        </mc:Fallback>
      </mc:AlternateContent>
    </p:spTree>
    <p:extLst>
      <p:ext uri="{BB962C8B-B14F-4D97-AF65-F5344CB8AC3E}">
        <p14:creationId xmlns:p14="http://schemas.microsoft.com/office/powerpoint/2010/main" val="15861733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 </m:t>
                          </m:r>
                          <m:r>
                            <a:rPr lang="en-US" i="1">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𝑧</m:t>
                          </m:r>
                        </m:e>
                      </m:d>
                      <m:r>
                        <a:rPr lang="en-US" i="1">
                          <a:latin typeface="Cambria Math" panose="02040503050406030204" pitchFamily="18" charset="0"/>
                        </a:rPr>
                        <m:t>=</m:t>
                      </m:r>
                      <m:d>
                        <m:dPr>
                          <m:ctrlPr>
                            <a:rPr lang="en-US" b="0" i="1" smtClean="0">
                              <a:latin typeface="Cambria Math" panose="02040503050406030204" pitchFamily="18" charset="0"/>
                            </a:rPr>
                          </m:ctrlPr>
                        </m:dPr>
                        <m:e>
                          <m:r>
                            <a:rPr lang="en-US" i="1">
                              <a:latin typeface="Cambria Math" panose="02040503050406030204" pitchFamily="18" charset="0"/>
                            </a:rPr>
                            <m:t>𝑥</m:t>
                          </m:r>
                          <m:r>
                            <a:rPr lang="en-US" b="0" i="1" smtClean="0">
                              <a:latin typeface="Cambria Math" panose="02040503050406030204" pitchFamily="18" charset="0"/>
                            </a:rPr>
                            <m:t>+</m:t>
                          </m:r>
                          <m:r>
                            <a:rPr lang="en-US" i="1">
                              <a:latin typeface="Cambria Math" panose="02040503050406030204" pitchFamily="18" charset="0"/>
                            </a:rPr>
                            <m:t>𝑦</m:t>
                          </m:r>
                        </m:e>
                      </m:d>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𝑞𝑧</m:t>
                      </m:r>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4" name="Rectangle 3"/>
          <p:cNvSpPr/>
          <p:nvPr/>
        </p:nvSpPr>
        <p:spPr>
          <a:xfrm>
            <a:off x="6324600" y="6550223"/>
            <a:ext cx="2742802" cy="307777"/>
          </a:xfrm>
          <a:prstGeom prst="rect">
            <a:avLst/>
          </a:prstGeom>
        </p:spPr>
        <p:txBody>
          <a:bodyPr wrap="none">
            <a:spAutoFit/>
          </a:bodyPr>
          <a:lstStyle/>
          <a:p>
            <a:r>
              <a:rPr lang="en-US" sz="1400" dirty="0" smtClean="0"/>
              <a:t>Example credit: Andrej </a:t>
            </a:r>
            <a:r>
              <a:rPr lang="en-US" sz="1400" dirty="0" err="1"/>
              <a:t>Karpathy</a:t>
            </a:r>
            <a:endParaRPr lang="en-US" sz="1400" dirty="0"/>
          </a:p>
        </p:txBody>
      </p:sp>
      <mc:AlternateContent xmlns:mc="http://schemas.openxmlformats.org/markup-compatibility/2006" xmlns:a14="http://schemas.microsoft.com/office/drawing/2010/main">
        <mc:Choice Requires="a14">
          <p:sp>
            <p:nvSpPr>
              <p:cNvPr id="6" name="TextBox 5"/>
              <p:cNvSpPr txBox="1"/>
              <p:nvPr/>
            </p:nvSpPr>
            <p:spPr>
              <a:xfrm>
                <a:off x="276700" y="1141910"/>
                <a:ext cx="3761900" cy="1416093"/>
              </a:xfrm>
              <a:prstGeom prst="rect">
                <a:avLst/>
              </a:prstGeom>
              <a:noFill/>
              <a:ln w="38100">
                <a:solidFill>
                  <a:srgbClr val="FF0000"/>
                </a:solidFill>
              </a:ln>
            </p:spPr>
            <p:txBody>
              <a:bodyPr wrap="square" rtlCol="0">
                <a:spAutoFit/>
              </a:bodyPr>
              <a:lstStyle/>
              <a:p>
                <a:pPr marL="0" indent="0">
                  <a:buNone/>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ea typeface="Cambria Math" panose="02040503050406030204" pitchFamily="18" charset="0"/>
                        </a:rPr>
                        <m:t>𝑞</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𝑥</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𝑦</m:t>
                      </m:r>
                      <m:r>
                        <a:rPr lang="en-US" sz="2800" b="0" i="1" smtClean="0">
                          <a:latin typeface="Cambria Math" panose="02040503050406030204" pitchFamily="18" charset="0"/>
                          <a:ea typeface="Cambria Math" panose="02040503050406030204" pitchFamily="18" charset="0"/>
                        </a:rPr>
                        <m:t>    </m:t>
                      </m:r>
                    </m:oMath>
                  </m:oMathPara>
                </a14:m>
                <a:endParaRPr lang="en-US" sz="2800" i="1" dirty="0" smtClean="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f>
                        <m:fPr>
                          <m:ctrlPr>
                            <a:rPr lang="en-US" sz="2800" i="1" smtClean="0">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𝑞</m:t>
                          </m:r>
                        </m:num>
                        <m:den>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𝑥</m:t>
                          </m:r>
                        </m:den>
                      </m:f>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1</m:t>
                      </m:r>
                      <m:r>
                        <a:rPr lang="en-US" sz="2800" i="1">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 </m:t>
                      </m:r>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𝑞</m:t>
                          </m:r>
                        </m:num>
                        <m:den>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𝑦</m:t>
                          </m:r>
                        </m:den>
                      </m:f>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1</m:t>
                      </m:r>
                    </m:oMath>
                  </m:oMathPara>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276700" y="1141910"/>
                <a:ext cx="3761900" cy="1416093"/>
              </a:xfrm>
              <a:prstGeom prst="rect">
                <a:avLst/>
              </a:prstGeom>
              <a:blipFill rotWithShape="0">
                <a:blip r:embed="rId3"/>
                <a:stretch>
                  <a:fillRect/>
                </a:stretch>
              </a:blipFill>
              <a:ln w="38100">
                <a:solidFill>
                  <a:srgbClr val="FF000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012808" y="1141910"/>
                <a:ext cx="3962400" cy="1415003"/>
              </a:xfrm>
              <a:prstGeom prst="rect">
                <a:avLst/>
              </a:prstGeom>
              <a:noFill/>
              <a:ln w="38100">
                <a:solidFill>
                  <a:srgbClr val="0070C0"/>
                </a:solidFill>
              </a:ln>
            </p:spPr>
            <p:txBody>
              <a:bodyPr wrap="square" rtlCol="0">
                <a:spAutoFit/>
              </a:bodyPr>
              <a:lstStyle/>
              <a:p>
                <a:pPr marL="0" indent="0">
                  <a:buNone/>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ea typeface="Cambria Math" panose="02040503050406030204" pitchFamily="18" charset="0"/>
                        </a:rPr>
                        <m:t>𝑓</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𝑞𝑧</m:t>
                      </m:r>
                    </m:oMath>
                  </m:oMathPara>
                </a14:m>
                <a:endParaRPr lang="en-US" sz="280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𝑓</m:t>
                          </m:r>
                        </m:num>
                        <m:den>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𝑞</m:t>
                          </m:r>
                        </m:den>
                      </m:f>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𝑧</m:t>
                      </m:r>
                      <m:r>
                        <a:rPr lang="en-US" sz="2800" i="1">
                          <a:latin typeface="Cambria Math" panose="02040503050406030204" pitchFamily="18" charset="0"/>
                          <a:ea typeface="Cambria Math" panose="02040503050406030204" pitchFamily="18" charset="0"/>
                        </a:rPr>
                        <m:t>,  </m:t>
                      </m:r>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𝑓</m:t>
                          </m:r>
                        </m:num>
                        <m:den>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𝑧</m:t>
                          </m:r>
                        </m:den>
                      </m:f>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𝑞</m:t>
                      </m:r>
                    </m:oMath>
                  </m:oMathPara>
                </a14:m>
                <a:endParaRPr lang="en-US"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5012808" y="1141910"/>
                <a:ext cx="3962400" cy="1415003"/>
              </a:xfrm>
              <a:prstGeom prst="rect">
                <a:avLst/>
              </a:prstGeom>
              <a:blipFill rotWithShape="0">
                <a:blip r:embed="rId4"/>
                <a:stretch>
                  <a:fillRect/>
                </a:stretch>
              </a:blipFill>
              <a:ln w="38100">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2419349" y="4191000"/>
                <a:ext cx="4591051" cy="1416093"/>
              </a:xfrm>
              <a:prstGeom prst="rect">
                <a:avLst/>
              </a:prstGeom>
              <a:noFill/>
              <a:ln w="38100">
                <a:solidFill>
                  <a:srgbClr val="FFC000"/>
                </a:solidFill>
              </a:ln>
            </p:spPr>
            <p:txBody>
              <a:bodyPr wrap="square" rtlCol="0">
                <a:spAutoFit/>
              </a:bodyPr>
              <a:lstStyle/>
              <a:p>
                <a:pPr marL="0" indent="0">
                  <a:buNone/>
                </a:pPr>
                <a:r>
                  <a:rPr lang="en-US" sz="2800" dirty="0" smtClean="0"/>
                  <a:t>Goal: compute the gradient</a:t>
                </a:r>
              </a:p>
              <a:p>
                <a:pPr marL="0" indent="0">
                  <a:buNone/>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𝑓</m:t>
                      </m:r>
                      <m:r>
                        <a:rPr lang="en-US" sz="2800" b="0" i="1" smtClean="0">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𝑓</m:t>
                          </m:r>
                        </m:num>
                        <m:den>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𝑥</m:t>
                          </m:r>
                        </m:den>
                      </m:f>
                      <m:r>
                        <a:rPr lang="en-US" sz="2800" b="0" i="1" smtClean="0">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𝑓</m:t>
                          </m:r>
                        </m:num>
                        <m:den>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𝑦</m:t>
                          </m:r>
                        </m:den>
                      </m:f>
                      <m:r>
                        <a:rPr lang="en-US" sz="2800" b="0" i="1" smtClean="0">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𝑓</m:t>
                          </m:r>
                        </m:num>
                        <m:den>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𝑧</m:t>
                          </m:r>
                        </m:den>
                      </m:f>
                      <m:r>
                        <a:rPr lang="en-US" sz="2800" b="0" i="1" smtClean="0">
                          <a:latin typeface="Cambria Math" panose="02040503050406030204" pitchFamily="18" charset="0"/>
                          <a:ea typeface="Cambria Math" panose="02040503050406030204" pitchFamily="18" charset="0"/>
                        </a:rPr>
                        <m:t>]</m:t>
                      </m:r>
                    </m:oMath>
                  </m:oMathPara>
                </a14:m>
                <a:endParaRPr lang="en-US" sz="2800" dirty="0"/>
              </a:p>
            </p:txBody>
          </p:sp>
        </mc:Choice>
        <mc:Fallback xmlns="">
          <p:sp>
            <p:nvSpPr>
              <p:cNvPr id="10" name="TextBox 9"/>
              <p:cNvSpPr txBox="1">
                <a:spLocks noRot="1" noChangeAspect="1" noMove="1" noResize="1" noEditPoints="1" noAdjustHandles="1" noChangeArrowheads="1" noChangeShapeType="1" noTextEdit="1"/>
              </p:cNvSpPr>
              <p:nvPr/>
            </p:nvSpPr>
            <p:spPr>
              <a:xfrm>
                <a:off x="2419349" y="4191000"/>
                <a:ext cx="4591051" cy="1416093"/>
              </a:xfrm>
              <a:prstGeom prst="rect">
                <a:avLst/>
              </a:prstGeom>
              <a:blipFill rotWithShape="0">
                <a:blip r:embed="rId5"/>
                <a:stretch>
                  <a:fillRect l="-2372" t="-3361"/>
                </a:stretch>
              </a:blipFill>
              <a:ln w="38100">
                <a:solidFill>
                  <a:srgbClr val="FFC000"/>
                </a:solidFill>
              </a:ln>
            </p:spPr>
            <p:txBody>
              <a:bodyPr/>
              <a:lstStyle/>
              <a:p>
                <a:r>
                  <a:rPr lang="en-US">
                    <a:noFill/>
                  </a:rPr>
                  <a:t> </a:t>
                </a:r>
              </a:p>
            </p:txBody>
          </p:sp>
        </mc:Fallback>
      </mc:AlternateContent>
    </p:spTree>
    <p:extLst>
      <p:ext uri="{BB962C8B-B14F-4D97-AF65-F5344CB8AC3E}">
        <p14:creationId xmlns:p14="http://schemas.microsoft.com/office/powerpoint/2010/main" val="212937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rPr>
                        <m:t>𝑓</m:t>
                      </m:r>
                      <m:d>
                        <m:dPr>
                          <m:ctrlPr>
                            <a:rPr lang="en-US" i="1">
                              <a:latin typeface="Cambria Math" panose="02040503050406030204" pitchFamily="18" charset="0"/>
                            </a:rPr>
                          </m:ctrlPr>
                        </m:dPr>
                        <m:e>
                          <m:r>
                            <a:rPr lang="en-US" i="1">
                              <a:latin typeface="Cambria Math" panose="02040503050406030204" pitchFamily="18" charset="0"/>
                            </a:rPr>
                            <m:t>𝑥</m:t>
                          </m:r>
                          <m:r>
                            <a:rPr lang="en-US" i="1">
                              <a:latin typeface="Cambria Math" panose="02040503050406030204" pitchFamily="18" charset="0"/>
                            </a:rPr>
                            <m:t>, </m:t>
                          </m:r>
                          <m:r>
                            <a:rPr lang="en-US" i="1">
                              <a:latin typeface="Cambria Math" panose="02040503050406030204" pitchFamily="18" charset="0"/>
                            </a:rPr>
                            <m:t>𝑦</m:t>
                          </m:r>
                          <m:r>
                            <a:rPr lang="en-US" b="0" i="1" smtClean="0">
                              <a:latin typeface="Cambria Math" panose="02040503050406030204" pitchFamily="18" charset="0"/>
                            </a:rPr>
                            <m:t>,</m:t>
                          </m:r>
                          <m:r>
                            <a:rPr lang="en-US" b="0" i="1" smtClean="0">
                              <a:latin typeface="Cambria Math" panose="02040503050406030204" pitchFamily="18" charset="0"/>
                            </a:rPr>
                            <m:t>𝑧</m:t>
                          </m:r>
                        </m:e>
                      </m:d>
                      <m:r>
                        <a:rPr lang="en-US" i="1">
                          <a:latin typeface="Cambria Math" panose="02040503050406030204" pitchFamily="18" charset="0"/>
                        </a:rPr>
                        <m:t>=</m:t>
                      </m:r>
                      <m:d>
                        <m:dPr>
                          <m:ctrlPr>
                            <a:rPr lang="en-US" b="0" i="1" smtClean="0">
                              <a:latin typeface="Cambria Math" panose="02040503050406030204" pitchFamily="18" charset="0"/>
                            </a:rPr>
                          </m:ctrlPr>
                        </m:dPr>
                        <m:e>
                          <m:r>
                            <a:rPr lang="en-US" i="1">
                              <a:latin typeface="Cambria Math" panose="02040503050406030204" pitchFamily="18" charset="0"/>
                            </a:rPr>
                            <m:t>𝑥</m:t>
                          </m:r>
                          <m:r>
                            <a:rPr lang="en-US" b="0" i="1" smtClean="0">
                              <a:latin typeface="Cambria Math" panose="02040503050406030204" pitchFamily="18" charset="0"/>
                            </a:rPr>
                            <m:t>+</m:t>
                          </m:r>
                          <m:r>
                            <a:rPr lang="en-US" i="1">
                              <a:latin typeface="Cambria Math" panose="02040503050406030204" pitchFamily="18" charset="0"/>
                            </a:rPr>
                            <m:t>𝑦</m:t>
                          </m:r>
                        </m:e>
                      </m:d>
                      <m:r>
                        <a:rPr lang="en-US" b="0" i="1" smtClean="0">
                          <a:latin typeface="Cambria Math" panose="02040503050406030204" pitchFamily="18" charset="0"/>
                        </a:rPr>
                        <m:t>𝑧</m:t>
                      </m:r>
                      <m:r>
                        <a:rPr lang="en-US" b="0" i="1" smtClean="0">
                          <a:latin typeface="Cambria Math" panose="02040503050406030204" pitchFamily="18" charset="0"/>
                        </a:rPr>
                        <m:t>=</m:t>
                      </m:r>
                      <m:r>
                        <a:rPr lang="en-US" b="0" i="1" smtClean="0">
                          <a:latin typeface="Cambria Math" panose="02040503050406030204" pitchFamily="18" charset="0"/>
                        </a:rPr>
                        <m:t>𝑞𝑧</m:t>
                      </m:r>
                    </m:oMath>
                  </m:oMathPara>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a:stretch>
              </a:blipFill>
            </p:spPr>
            <p:txBody>
              <a:bodyPr/>
              <a:lstStyle/>
              <a:p>
                <a:r>
                  <a:rPr lang="en-US">
                    <a:noFill/>
                  </a:rPr>
                  <a:t> </a:t>
                </a:r>
              </a:p>
            </p:txBody>
          </p:sp>
        </mc:Fallback>
      </mc:AlternateContent>
      <p:sp>
        <p:nvSpPr>
          <p:cNvPr id="4" name="Rectangle 3"/>
          <p:cNvSpPr/>
          <p:nvPr/>
        </p:nvSpPr>
        <p:spPr>
          <a:xfrm>
            <a:off x="6324600" y="6550223"/>
            <a:ext cx="2742802" cy="307777"/>
          </a:xfrm>
          <a:prstGeom prst="rect">
            <a:avLst/>
          </a:prstGeom>
        </p:spPr>
        <p:txBody>
          <a:bodyPr wrap="none">
            <a:spAutoFit/>
          </a:bodyPr>
          <a:lstStyle/>
          <a:p>
            <a:r>
              <a:rPr lang="en-US" sz="1400" dirty="0" smtClean="0"/>
              <a:t>Example credit: Andrej </a:t>
            </a:r>
            <a:r>
              <a:rPr lang="en-US" sz="1400" dirty="0" err="1"/>
              <a:t>Karpathy</a:t>
            </a:r>
            <a:endParaRPr lang="en-US" sz="1400" dirty="0"/>
          </a:p>
        </p:txBody>
      </p:sp>
      <mc:AlternateContent xmlns:mc="http://schemas.openxmlformats.org/markup-compatibility/2006" xmlns:a14="http://schemas.microsoft.com/office/drawing/2010/main">
        <mc:Choice Requires="a14">
          <p:sp>
            <p:nvSpPr>
              <p:cNvPr id="7" name="TextBox 6"/>
              <p:cNvSpPr txBox="1"/>
              <p:nvPr/>
            </p:nvSpPr>
            <p:spPr>
              <a:xfrm>
                <a:off x="5012808" y="1141910"/>
                <a:ext cx="3962400" cy="1415003"/>
              </a:xfrm>
              <a:prstGeom prst="rect">
                <a:avLst/>
              </a:prstGeom>
              <a:noFill/>
              <a:ln w="38100">
                <a:solidFill>
                  <a:srgbClr val="0070C0"/>
                </a:solidFill>
              </a:ln>
            </p:spPr>
            <p:txBody>
              <a:bodyPr wrap="square" rtlCol="0">
                <a:spAutoFit/>
              </a:bodyPr>
              <a:lstStyle/>
              <a:p>
                <a:pPr marL="0" indent="0">
                  <a:buNone/>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ea typeface="Cambria Math" panose="02040503050406030204" pitchFamily="18" charset="0"/>
                        </a:rPr>
                        <m:t>𝑓</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𝑞𝑧</m:t>
                      </m:r>
                    </m:oMath>
                  </m:oMathPara>
                </a14:m>
                <a:endParaRPr lang="en-US" sz="280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𝑓</m:t>
                          </m:r>
                        </m:num>
                        <m:den>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𝑞</m:t>
                          </m:r>
                        </m:den>
                      </m:f>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𝑧</m:t>
                      </m:r>
                      <m:r>
                        <a:rPr lang="en-US" sz="2800" i="1">
                          <a:latin typeface="Cambria Math" panose="02040503050406030204" pitchFamily="18" charset="0"/>
                          <a:ea typeface="Cambria Math" panose="02040503050406030204" pitchFamily="18" charset="0"/>
                        </a:rPr>
                        <m:t>,  </m:t>
                      </m:r>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𝑓</m:t>
                          </m:r>
                        </m:num>
                        <m:den>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𝑧</m:t>
                          </m:r>
                        </m:den>
                      </m:f>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𝑞</m:t>
                      </m:r>
                    </m:oMath>
                  </m:oMathPara>
                </a14:m>
                <a:endParaRPr lang="en-US" sz="2800" dirty="0"/>
              </a:p>
            </p:txBody>
          </p:sp>
        </mc:Choice>
        <mc:Fallback xmlns="">
          <p:sp>
            <p:nvSpPr>
              <p:cNvPr id="7" name="TextBox 6"/>
              <p:cNvSpPr txBox="1">
                <a:spLocks noRot="1" noChangeAspect="1" noMove="1" noResize="1" noEditPoints="1" noAdjustHandles="1" noChangeArrowheads="1" noChangeShapeType="1" noTextEdit="1"/>
              </p:cNvSpPr>
              <p:nvPr/>
            </p:nvSpPr>
            <p:spPr>
              <a:xfrm>
                <a:off x="5012808" y="1141910"/>
                <a:ext cx="3962400" cy="1415003"/>
              </a:xfrm>
              <a:prstGeom prst="rect">
                <a:avLst/>
              </a:prstGeom>
              <a:blipFill rotWithShape="0">
                <a:blip r:embed="rId3"/>
                <a:stretch>
                  <a:fillRect/>
                </a:stretch>
              </a:blipFill>
              <a:ln w="38100">
                <a:solidFill>
                  <a:srgbClr val="0070C0"/>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276700" y="2895600"/>
                <a:ext cx="2466500" cy="1604093"/>
              </a:xfrm>
              <a:prstGeom prst="rect">
                <a:avLst/>
              </a:prstGeom>
              <a:noFill/>
              <a:ln w="38100">
                <a:solidFill>
                  <a:srgbClr val="00B050"/>
                </a:solidFill>
              </a:ln>
            </p:spPr>
            <p:txBody>
              <a:bodyPr wrap="square" rtlCol="0">
                <a:spAutoFit/>
              </a:bodyPr>
              <a:lstStyle/>
              <a:p>
                <a:pPr marL="0" indent="0">
                  <a:buNone/>
                </a:pPr>
                <a:r>
                  <a:rPr lang="en-US" sz="3200" b="1" dirty="0" smtClean="0"/>
                  <a:t>Chain rule:</a:t>
                </a:r>
                <a:endParaRPr lang="en-US" sz="3200" i="1" dirty="0" smtClean="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f>
                        <m:fPr>
                          <m:ctrlPr>
                            <a:rPr lang="en-US" sz="3200" i="1" smtClean="0">
                              <a:latin typeface="Cambria Math" panose="02040503050406030204" pitchFamily="18" charset="0"/>
                              <a:ea typeface="Cambria Math" panose="02040503050406030204" pitchFamily="18" charset="0"/>
                            </a:rPr>
                          </m:ctrlPr>
                        </m:fPr>
                        <m:num>
                          <m:r>
                            <a:rPr lang="en-US" sz="3200" i="1">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𝑓</m:t>
                          </m:r>
                        </m:num>
                        <m:den>
                          <m:r>
                            <a:rPr lang="en-US" sz="3200" i="1">
                              <a:latin typeface="Cambria Math" panose="02040503050406030204" pitchFamily="18" charset="0"/>
                              <a:ea typeface="Cambria Math" panose="02040503050406030204" pitchFamily="18" charset="0"/>
                            </a:rPr>
                            <m:t>𝜕</m:t>
                          </m:r>
                          <m:r>
                            <a:rPr lang="en-US" sz="3200" i="1">
                              <a:latin typeface="Cambria Math" panose="02040503050406030204" pitchFamily="18" charset="0"/>
                              <a:ea typeface="Cambria Math" panose="02040503050406030204" pitchFamily="18" charset="0"/>
                            </a:rPr>
                            <m:t>𝑥</m:t>
                          </m:r>
                        </m:den>
                      </m:f>
                      <m:r>
                        <a:rPr lang="en-US" sz="3200" b="0" i="1" smtClean="0">
                          <a:latin typeface="Cambria Math" panose="02040503050406030204" pitchFamily="18" charset="0"/>
                          <a:ea typeface="Cambria Math" panose="02040503050406030204" pitchFamily="18" charset="0"/>
                        </a:rPr>
                        <m:t>=</m:t>
                      </m:r>
                      <m:r>
                        <a:rPr lang="en-US" sz="3200" i="1">
                          <a:latin typeface="Cambria Math" panose="02040503050406030204" pitchFamily="18" charset="0"/>
                          <a:ea typeface="Cambria Math" panose="02040503050406030204" pitchFamily="18" charset="0"/>
                        </a:rPr>
                        <m:t> </m:t>
                      </m:r>
                      <m:f>
                        <m:fPr>
                          <m:ctrlPr>
                            <a:rPr lang="en-US" sz="3200" i="1">
                              <a:latin typeface="Cambria Math" panose="02040503050406030204" pitchFamily="18" charset="0"/>
                              <a:ea typeface="Cambria Math" panose="02040503050406030204" pitchFamily="18" charset="0"/>
                            </a:rPr>
                          </m:ctrlPr>
                        </m:fPr>
                        <m:num>
                          <m:r>
                            <a:rPr lang="en-US" sz="3200" i="1">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𝑓</m:t>
                          </m:r>
                        </m:num>
                        <m:den>
                          <m:r>
                            <a:rPr lang="en-US" sz="3200" i="1">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𝑞</m:t>
                          </m:r>
                        </m:den>
                      </m:f>
                      <m:f>
                        <m:fPr>
                          <m:ctrlPr>
                            <a:rPr lang="en-US" sz="3200" i="1">
                              <a:latin typeface="Cambria Math" panose="02040503050406030204" pitchFamily="18" charset="0"/>
                              <a:ea typeface="Cambria Math" panose="02040503050406030204" pitchFamily="18" charset="0"/>
                            </a:rPr>
                          </m:ctrlPr>
                        </m:fPr>
                        <m:num>
                          <m:r>
                            <a:rPr lang="en-US" sz="3200" i="1">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𝑞</m:t>
                          </m:r>
                        </m:num>
                        <m:den>
                          <m:r>
                            <a:rPr lang="en-US" sz="3200" i="1">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𝑥</m:t>
                          </m:r>
                        </m:den>
                      </m:f>
                    </m:oMath>
                  </m:oMathPara>
                </a14:m>
                <a:endParaRPr lang="en-US" sz="3200" dirty="0"/>
              </a:p>
            </p:txBody>
          </p:sp>
        </mc:Choice>
        <mc:Fallback xmlns="">
          <p:sp>
            <p:nvSpPr>
              <p:cNvPr id="8" name="TextBox 7"/>
              <p:cNvSpPr txBox="1">
                <a:spLocks noRot="1" noChangeAspect="1" noMove="1" noResize="1" noEditPoints="1" noAdjustHandles="1" noChangeArrowheads="1" noChangeShapeType="1" noTextEdit="1"/>
              </p:cNvSpPr>
              <p:nvPr/>
            </p:nvSpPr>
            <p:spPr>
              <a:xfrm>
                <a:off x="276700" y="2895600"/>
                <a:ext cx="2466500" cy="1604093"/>
              </a:xfrm>
              <a:prstGeom prst="rect">
                <a:avLst/>
              </a:prstGeom>
              <a:blipFill rotWithShape="0">
                <a:blip r:embed="rId4"/>
                <a:stretch>
                  <a:fillRect l="-5353" t="-3717"/>
                </a:stretch>
              </a:blipFill>
              <a:ln w="38100">
                <a:solidFill>
                  <a:srgbClr val="00B050"/>
                </a:solidFill>
              </a:ln>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228600" y="5410200"/>
            <a:ext cx="3076418" cy="1410451"/>
          </a:xfrm>
          <a:prstGeom prst="rect">
            <a:avLst/>
          </a:prstGeom>
        </p:spPr>
      </p:pic>
      <p:pic>
        <p:nvPicPr>
          <p:cNvPr id="9" name="Picture 8"/>
          <p:cNvPicPr>
            <a:picLocks noChangeAspect="1"/>
          </p:cNvPicPr>
          <p:nvPr/>
        </p:nvPicPr>
        <p:blipFill>
          <a:blip r:embed="rId6"/>
          <a:stretch>
            <a:fillRect/>
          </a:stretch>
        </p:blipFill>
        <p:spPr>
          <a:xfrm>
            <a:off x="2975049" y="2895600"/>
            <a:ext cx="6000159" cy="2895600"/>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276700" y="1141910"/>
                <a:ext cx="3761900" cy="1416093"/>
              </a:xfrm>
              <a:prstGeom prst="rect">
                <a:avLst/>
              </a:prstGeom>
              <a:noFill/>
              <a:ln w="38100">
                <a:solidFill>
                  <a:srgbClr val="FF0000"/>
                </a:solidFill>
              </a:ln>
            </p:spPr>
            <p:txBody>
              <a:bodyPr wrap="square" rtlCol="0">
                <a:spAutoFit/>
              </a:bodyPr>
              <a:lstStyle/>
              <a:p>
                <a:pPr marL="0" indent="0">
                  <a:buNone/>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ea typeface="Cambria Math" panose="02040503050406030204" pitchFamily="18" charset="0"/>
                        </a:rPr>
                        <m:t>𝑞</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𝑥</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𝑦</m:t>
                      </m:r>
                      <m:r>
                        <a:rPr lang="en-US" sz="2800" b="0" i="1" smtClean="0">
                          <a:latin typeface="Cambria Math" panose="02040503050406030204" pitchFamily="18" charset="0"/>
                          <a:ea typeface="Cambria Math" panose="02040503050406030204" pitchFamily="18" charset="0"/>
                        </a:rPr>
                        <m:t>    </m:t>
                      </m:r>
                    </m:oMath>
                  </m:oMathPara>
                </a14:m>
                <a:endParaRPr lang="en-US" sz="2800" i="1" dirty="0" smtClean="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left"/>
                    </m:oMathParaPr>
                    <m:oMath xmlns:m="http://schemas.openxmlformats.org/officeDocument/2006/math">
                      <m:f>
                        <m:fPr>
                          <m:ctrlPr>
                            <a:rPr lang="en-US" sz="2800" i="1" smtClean="0">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𝑞</m:t>
                          </m:r>
                        </m:num>
                        <m:den>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𝑥</m:t>
                          </m:r>
                        </m:den>
                      </m:f>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1</m:t>
                      </m:r>
                      <m:r>
                        <a:rPr lang="en-US" sz="2800" i="1">
                          <a:latin typeface="Cambria Math" panose="02040503050406030204" pitchFamily="18" charset="0"/>
                          <a:ea typeface="Cambria Math" panose="02040503050406030204" pitchFamily="18" charset="0"/>
                        </a:rPr>
                        <m:t>, </m:t>
                      </m:r>
                      <m:r>
                        <a:rPr lang="en-US" sz="2800" b="0" i="1" smtClean="0">
                          <a:latin typeface="Cambria Math" panose="02040503050406030204" pitchFamily="18" charset="0"/>
                          <a:ea typeface="Cambria Math" panose="02040503050406030204" pitchFamily="18" charset="0"/>
                        </a:rPr>
                        <m:t> </m:t>
                      </m:r>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𝑞</m:t>
                          </m:r>
                        </m:num>
                        <m:den>
                          <m:r>
                            <a:rPr lang="en-US" sz="2800" i="1">
                              <a:latin typeface="Cambria Math" panose="02040503050406030204" pitchFamily="18" charset="0"/>
                              <a:ea typeface="Cambria Math" panose="02040503050406030204" pitchFamily="18" charset="0"/>
                            </a:rPr>
                            <m:t>𝜕</m:t>
                          </m:r>
                          <m:r>
                            <a:rPr lang="en-US" sz="2800" i="1">
                              <a:latin typeface="Cambria Math" panose="02040503050406030204" pitchFamily="18" charset="0"/>
                              <a:ea typeface="Cambria Math" panose="02040503050406030204" pitchFamily="18" charset="0"/>
                            </a:rPr>
                            <m:t>𝑦</m:t>
                          </m:r>
                        </m:den>
                      </m:f>
                      <m:r>
                        <a:rPr lang="en-US" sz="2800" i="1">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1</m:t>
                      </m:r>
                    </m:oMath>
                  </m:oMathPara>
                </a14:m>
                <a:endParaRPr lang="en-US" sz="2800" dirty="0"/>
              </a:p>
            </p:txBody>
          </p:sp>
        </mc:Choice>
        <mc:Fallback xmlns="">
          <p:sp>
            <p:nvSpPr>
              <p:cNvPr id="11" name="TextBox 10"/>
              <p:cNvSpPr txBox="1">
                <a:spLocks noRot="1" noChangeAspect="1" noMove="1" noResize="1" noEditPoints="1" noAdjustHandles="1" noChangeArrowheads="1" noChangeShapeType="1" noTextEdit="1"/>
              </p:cNvSpPr>
              <p:nvPr/>
            </p:nvSpPr>
            <p:spPr>
              <a:xfrm>
                <a:off x="276700" y="1141910"/>
                <a:ext cx="3761900" cy="1416093"/>
              </a:xfrm>
              <a:prstGeom prst="rect">
                <a:avLst/>
              </a:prstGeom>
              <a:blipFill rotWithShape="0">
                <a:blip r:embed="rId7"/>
                <a:stretch>
                  <a:fillRect/>
                </a:stretch>
              </a:blipFill>
              <a:ln w="38100">
                <a:solidFill>
                  <a:srgbClr val="FF0000"/>
                </a:solidFill>
              </a:ln>
            </p:spPr>
            <p:txBody>
              <a:bodyPr/>
              <a:lstStyle/>
              <a:p>
                <a:r>
                  <a:rPr lang="en-US">
                    <a:noFill/>
                  </a:rPr>
                  <a:t> </a:t>
                </a:r>
              </a:p>
            </p:txBody>
          </p:sp>
        </mc:Fallback>
      </mc:AlternateContent>
    </p:spTree>
    <p:extLst>
      <p:ext uri="{BB962C8B-B14F-4D97-AF65-F5344CB8AC3E}">
        <p14:creationId xmlns:p14="http://schemas.microsoft.com/office/powerpoint/2010/main" val="250866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Backpropagation (recursive chain rule)</a:t>
            </a:r>
          </a:p>
        </p:txBody>
      </p:sp>
      <p:sp>
        <p:nvSpPr>
          <p:cNvPr id="4" name="Oval 3"/>
          <p:cNvSpPr/>
          <p:nvPr/>
        </p:nvSpPr>
        <p:spPr>
          <a:xfrm>
            <a:off x="3886200" y="2300066"/>
            <a:ext cx="990600" cy="990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a:stCxn id="4" idx="6"/>
          </p:cNvCxnSpPr>
          <p:nvPr/>
        </p:nvCxnSpPr>
        <p:spPr>
          <a:xfrm>
            <a:off x="4876800" y="2795366"/>
            <a:ext cx="914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20" idx="6"/>
            <a:endCxn id="4" idx="2"/>
          </p:cNvCxnSpPr>
          <p:nvPr/>
        </p:nvCxnSpPr>
        <p:spPr>
          <a:xfrm>
            <a:off x="2057400" y="1409700"/>
            <a:ext cx="1828800" cy="138566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21" idx="6"/>
            <a:endCxn id="4" idx="2"/>
          </p:cNvCxnSpPr>
          <p:nvPr/>
        </p:nvCxnSpPr>
        <p:spPr>
          <a:xfrm>
            <a:off x="2057400" y="2405856"/>
            <a:ext cx="1828800" cy="38951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1219200" y="990600"/>
            <a:ext cx="8382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219200" y="1986756"/>
            <a:ext cx="8382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219200" y="3637359"/>
            <a:ext cx="838200" cy="838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flipV="1">
            <a:off x="1562100" y="2897263"/>
            <a:ext cx="152400" cy="1524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7" name="Oval 26"/>
          <p:cNvSpPr/>
          <p:nvPr/>
        </p:nvSpPr>
        <p:spPr>
          <a:xfrm flipV="1">
            <a:off x="1562100" y="3138266"/>
            <a:ext cx="152400" cy="1524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8" name="Oval 27"/>
          <p:cNvSpPr/>
          <p:nvPr/>
        </p:nvSpPr>
        <p:spPr>
          <a:xfrm flipV="1">
            <a:off x="1562100" y="3366866"/>
            <a:ext cx="152400" cy="1524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29" name="Straight Connector 28"/>
          <p:cNvCxnSpPr>
            <a:stCxn id="22" idx="6"/>
            <a:endCxn id="4" idx="2"/>
          </p:cNvCxnSpPr>
          <p:nvPr/>
        </p:nvCxnSpPr>
        <p:spPr>
          <a:xfrm flipV="1">
            <a:off x="2057400" y="2795366"/>
            <a:ext cx="1828800" cy="126109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Rectangle 34"/>
              <p:cNvSpPr/>
              <p:nvPr/>
            </p:nvSpPr>
            <p:spPr>
              <a:xfrm>
                <a:off x="5051152" y="2193521"/>
                <a:ext cx="48891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𝑞</m:t>
                      </m:r>
                    </m:oMath>
                  </m:oMathPara>
                </a14:m>
                <a:endParaRPr lang="en-US" sz="2800" dirty="0"/>
              </a:p>
            </p:txBody>
          </p:sp>
        </mc:Choice>
        <mc:Fallback xmlns="">
          <p:sp>
            <p:nvSpPr>
              <p:cNvPr id="35" name="Rectangle 34"/>
              <p:cNvSpPr>
                <a:spLocks noRot="1" noChangeAspect="1" noMove="1" noResize="1" noEditPoints="1" noAdjustHandles="1" noChangeArrowheads="1" noChangeShapeType="1" noTextEdit="1"/>
              </p:cNvSpPr>
              <p:nvPr/>
            </p:nvSpPr>
            <p:spPr>
              <a:xfrm>
                <a:off x="5051152" y="2193521"/>
                <a:ext cx="488916" cy="523220"/>
              </a:xfrm>
              <a:prstGeom prst="rect">
                <a:avLst/>
              </a:prstGeom>
              <a:blipFill rotWithShape="0">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2373492" y="1426271"/>
                <a:ext cx="695511"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1</m:t>
                          </m:r>
                        </m:sub>
                      </m:sSub>
                    </m:oMath>
                  </m:oMathPara>
                </a14:m>
                <a:endParaRPr lang="en-US" sz="2800" dirty="0"/>
              </a:p>
            </p:txBody>
          </p:sp>
        </mc:Choice>
        <mc:Fallback xmlns="">
          <p:sp>
            <p:nvSpPr>
              <p:cNvPr id="36" name="Rectangle 35"/>
              <p:cNvSpPr>
                <a:spLocks noRot="1" noChangeAspect="1" noMove="1" noResize="1" noEditPoints="1" noAdjustHandles="1" noChangeArrowheads="1" noChangeShapeType="1" noTextEdit="1"/>
              </p:cNvSpPr>
              <p:nvPr/>
            </p:nvSpPr>
            <p:spPr>
              <a:xfrm>
                <a:off x="2373492" y="1426271"/>
                <a:ext cx="695511" cy="52322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p:cNvSpPr/>
              <p:nvPr/>
            </p:nvSpPr>
            <p:spPr>
              <a:xfrm>
                <a:off x="2373492" y="2300066"/>
                <a:ext cx="70378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2</m:t>
                          </m:r>
                        </m:sub>
                      </m:sSub>
                    </m:oMath>
                  </m:oMathPara>
                </a14:m>
                <a:endParaRPr lang="en-US" sz="2800" dirty="0"/>
              </a:p>
            </p:txBody>
          </p:sp>
        </mc:Choice>
        <mc:Fallback xmlns="">
          <p:sp>
            <p:nvSpPr>
              <p:cNvPr id="37" name="Rectangle 36"/>
              <p:cNvSpPr>
                <a:spLocks noRot="1" noChangeAspect="1" noMove="1" noResize="1" noEditPoints="1" noAdjustHandles="1" noChangeArrowheads="1" noChangeShapeType="1" noTextEdit="1"/>
              </p:cNvSpPr>
              <p:nvPr/>
            </p:nvSpPr>
            <p:spPr>
              <a:xfrm>
                <a:off x="2373492" y="2300066"/>
                <a:ext cx="703782" cy="523220"/>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2400300" y="3334918"/>
                <a:ext cx="71506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𝑤</m:t>
                          </m:r>
                        </m:e>
                        <m:sub>
                          <m:r>
                            <a:rPr lang="en-US" sz="2800" b="0" i="1" smtClean="0">
                              <a:latin typeface="Cambria Math" panose="02040503050406030204" pitchFamily="18" charset="0"/>
                            </a:rPr>
                            <m:t>𝑛</m:t>
                          </m:r>
                        </m:sub>
                      </m:sSub>
                    </m:oMath>
                  </m:oMathPara>
                </a14:m>
                <a:endParaRPr lang="en-US" sz="2800" dirty="0"/>
              </a:p>
            </p:txBody>
          </p:sp>
        </mc:Choice>
        <mc:Fallback xmlns="">
          <p:sp>
            <p:nvSpPr>
              <p:cNvPr id="38" name="Rectangle 37"/>
              <p:cNvSpPr>
                <a:spLocks noRot="1" noChangeAspect="1" noMove="1" noResize="1" noEditPoints="1" noAdjustHandles="1" noChangeArrowheads="1" noChangeShapeType="1" noTextEdit="1"/>
              </p:cNvSpPr>
              <p:nvPr/>
            </p:nvSpPr>
            <p:spPr>
              <a:xfrm>
                <a:off x="2400300" y="3334918"/>
                <a:ext cx="715068" cy="52322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p:cNvSpPr/>
              <p:nvPr/>
            </p:nvSpPr>
            <p:spPr>
              <a:xfrm>
                <a:off x="5029672" y="2853571"/>
                <a:ext cx="510396" cy="66569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𝑓</m:t>
                          </m:r>
                        </m:num>
                        <m:den>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𝑞</m:t>
                          </m:r>
                        </m:den>
                      </m:f>
                    </m:oMath>
                  </m:oMathPara>
                </a14:m>
                <a:endParaRPr lang="en-US" dirty="0"/>
              </a:p>
            </p:txBody>
          </p:sp>
        </mc:Choice>
        <mc:Fallback xmlns="">
          <p:sp>
            <p:nvSpPr>
              <p:cNvPr id="39" name="Rectangle 38"/>
              <p:cNvSpPr>
                <a:spLocks noRot="1" noChangeAspect="1" noMove="1" noResize="1" noEditPoints="1" noAdjustHandles="1" noChangeArrowheads="1" noChangeShapeType="1" noTextEdit="1"/>
              </p:cNvSpPr>
              <p:nvPr/>
            </p:nvSpPr>
            <p:spPr>
              <a:xfrm>
                <a:off x="5029672" y="2853571"/>
                <a:ext cx="510396" cy="665695"/>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484966" y="3531529"/>
                <a:ext cx="3316447" cy="11119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ea typeface="Cambria Math" panose="02040503050406030204" pitchFamily="18" charset="0"/>
                            </a:rPr>
                          </m:ctrlPr>
                        </m:fPr>
                        <m:num>
                          <m:r>
                            <a:rPr lang="en-US" sz="3200" i="1">
                              <a:latin typeface="Cambria Math" panose="02040503050406030204" pitchFamily="18" charset="0"/>
                              <a:ea typeface="Cambria Math" panose="02040503050406030204" pitchFamily="18" charset="0"/>
                            </a:rPr>
                            <m:t>𝜕</m:t>
                          </m:r>
                          <m:r>
                            <a:rPr lang="en-US" sz="3200" i="1">
                              <a:latin typeface="Cambria Math" panose="02040503050406030204" pitchFamily="18" charset="0"/>
                              <a:ea typeface="Cambria Math" panose="02040503050406030204" pitchFamily="18" charset="0"/>
                            </a:rPr>
                            <m:t>𝑓</m:t>
                          </m:r>
                        </m:num>
                        <m:den>
                          <m:r>
                            <a:rPr lang="en-US" sz="3200" i="1">
                              <a:latin typeface="Cambria Math" panose="02040503050406030204" pitchFamily="18" charset="0"/>
                              <a:ea typeface="Cambria Math" panose="02040503050406030204" pitchFamily="18" charset="0"/>
                            </a:rPr>
                            <m:t>𝜕</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𝑤</m:t>
                              </m:r>
                            </m:e>
                            <m:sub>
                              <m:r>
                                <a:rPr lang="en-US" sz="3200" b="0" i="1" smtClean="0">
                                  <a:latin typeface="Cambria Math" panose="02040503050406030204" pitchFamily="18" charset="0"/>
                                  <a:ea typeface="Cambria Math" panose="02040503050406030204" pitchFamily="18" charset="0"/>
                                </a:rPr>
                                <m:t>𝑖</m:t>
                              </m:r>
                            </m:sub>
                          </m:sSub>
                        </m:den>
                      </m:f>
                      <m:r>
                        <a:rPr lang="en-US" sz="3200" b="0" i="1" smtClean="0">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r>
                            <a:rPr lang="en-US" sz="3200" i="1">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𝑞</m:t>
                          </m:r>
                        </m:num>
                        <m:den>
                          <m:r>
                            <a:rPr lang="en-US" sz="3200" i="1">
                              <a:latin typeface="Cambria Math" panose="02040503050406030204" pitchFamily="18" charset="0"/>
                              <a:ea typeface="Cambria Math" panose="02040503050406030204" pitchFamily="18" charset="0"/>
                            </a:rPr>
                            <m:t>𝜕</m:t>
                          </m:r>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𝑤</m:t>
                              </m:r>
                            </m:e>
                            <m:sub>
                              <m:r>
                                <a:rPr lang="en-US" sz="3200" i="1">
                                  <a:latin typeface="Cambria Math" panose="02040503050406030204" pitchFamily="18" charset="0"/>
                                  <a:ea typeface="Cambria Math" panose="02040503050406030204" pitchFamily="18" charset="0"/>
                                </a:rPr>
                                <m:t>𝑖</m:t>
                              </m:r>
                            </m:sub>
                          </m:sSub>
                        </m:den>
                      </m:f>
                      <m:f>
                        <m:fPr>
                          <m:ctrlPr>
                            <a:rPr lang="en-US" sz="3200" i="1">
                              <a:latin typeface="Cambria Math" panose="02040503050406030204" pitchFamily="18" charset="0"/>
                              <a:ea typeface="Cambria Math" panose="02040503050406030204" pitchFamily="18" charset="0"/>
                            </a:rPr>
                          </m:ctrlPr>
                        </m:fPr>
                        <m:num>
                          <m:r>
                            <a:rPr lang="en-US" sz="3200" i="1">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𝑓</m:t>
                          </m:r>
                        </m:num>
                        <m:den>
                          <m:r>
                            <a:rPr lang="en-US" sz="3200" i="1">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𝑞</m:t>
                          </m:r>
                        </m:den>
                      </m:f>
                    </m:oMath>
                  </m:oMathPara>
                </a14:m>
                <a:endParaRPr lang="en-US" sz="3200" dirty="0"/>
              </a:p>
            </p:txBody>
          </p:sp>
        </mc:Choice>
        <mc:Fallback xmlns="">
          <p:sp>
            <p:nvSpPr>
              <p:cNvPr id="40" name="Rectangle 39"/>
              <p:cNvSpPr>
                <a:spLocks noRot="1" noChangeAspect="1" noMove="1" noResize="1" noEditPoints="1" noAdjustHandles="1" noChangeArrowheads="1" noChangeShapeType="1" noTextEdit="1"/>
              </p:cNvSpPr>
              <p:nvPr/>
            </p:nvSpPr>
            <p:spPr>
              <a:xfrm>
                <a:off x="3484966" y="3531529"/>
                <a:ext cx="3316447" cy="1111907"/>
              </a:xfrm>
              <a:prstGeom prst="rect">
                <a:avLst/>
              </a:prstGeom>
              <a:blipFill rotWithShape="0">
                <a:blip r:embed="rId7"/>
                <a:stretch>
                  <a:fillRect/>
                </a:stretch>
              </a:blipFill>
            </p:spPr>
            <p:txBody>
              <a:bodyPr/>
              <a:lstStyle/>
              <a:p>
                <a:r>
                  <a:rPr lang="en-US">
                    <a:noFill/>
                  </a:rPr>
                  <a:t> </a:t>
                </a:r>
              </a:p>
            </p:txBody>
          </p:sp>
        </mc:Fallback>
      </mc:AlternateContent>
      <p:cxnSp>
        <p:nvCxnSpPr>
          <p:cNvPr id="43" name="Straight Connector 42"/>
          <p:cNvCxnSpPr>
            <a:endCxn id="20" idx="2"/>
          </p:cNvCxnSpPr>
          <p:nvPr/>
        </p:nvCxnSpPr>
        <p:spPr>
          <a:xfrm>
            <a:off x="789890" y="1032493"/>
            <a:ext cx="429310" cy="37720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endCxn id="20" idx="2"/>
          </p:cNvCxnSpPr>
          <p:nvPr/>
        </p:nvCxnSpPr>
        <p:spPr>
          <a:xfrm>
            <a:off x="762000" y="1388704"/>
            <a:ext cx="457200" cy="2099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20" idx="2"/>
          </p:cNvCxnSpPr>
          <p:nvPr/>
        </p:nvCxnSpPr>
        <p:spPr>
          <a:xfrm flipH="1">
            <a:off x="789890" y="1409700"/>
            <a:ext cx="429310" cy="34669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89890" y="2028649"/>
            <a:ext cx="429310" cy="37720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62000" y="2384860"/>
            <a:ext cx="457200" cy="2099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789890" y="2405856"/>
            <a:ext cx="429310" cy="34669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789890" y="3737442"/>
            <a:ext cx="429310" cy="37720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62000" y="4093653"/>
            <a:ext cx="457200" cy="2099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789890" y="4114649"/>
            <a:ext cx="429310" cy="346693"/>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75" name="Rectangle 74"/>
          <p:cNvSpPr/>
          <p:nvPr/>
        </p:nvSpPr>
        <p:spPr>
          <a:xfrm>
            <a:off x="5775626" y="5287258"/>
            <a:ext cx="2050561" cy="461665"/>
          </a:xfrm>
          <a:prstGeom prst="rect">
            <a:avLst/>
          </a:prstGeom>
          <a:ln w="57150">
            <a:solidFill>
              <a:srgbClr val="0070C0"/>
            </a:solidFill>
          </a:ln>
        </p:spPr>
        <p:txBody>
          <a:bodyPr wrap="none">
            <a:spAutoFit/>
          </a:bodyPr>
          <a:lstStyle/>
          <a:p>
            <a:r>
              <a:rPr lang="en-US" sz="2400" dirty="0" smtClean="0"/>
              <a:t>Gate gradient</a:t>
            </a:r>
            <a:endParaRPr lang="en-US" sz="2400" dirty="0"/>
          </a:p>
        </p:txBody>
      </p:sp>
      <p:cxnSp>
        <p:nvCxnSpPr>
          <p:cNvPr id="76" name="Straight Arrow Connector 75"/>
          <p:cNvCxnSpPr>
            <a:stCxn id="75" idx="0"/>
          </p:cNvCxnSpPr>
          <p:nvPr/>
        </p:nvCxnSpPr>
        <p:spPr>
          <a:xfrm flipH="1" flipV="1">
            <a:off x="6096000" y="4643436"/>
            <a:ext cx="704907" cy="643822"/>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76"/>
          <p:cNvSpPr/>
          <p:nvPr/>
        </p:nvSpPr>
        <p:spPr>
          <a:xfrm>
            <a:off x="3271118" y="5296018"/>
            <a:ext cx="2220763" cy="461665"/>
          </a:xfrm>
          <a:prstGeom prst="rect">
            <a:avLst/>
          </a:prstGeom>
          <a:ln w="57150">
            <a:solidFill>
              <a:srgbClr val="FF0000"/>
            </a:solidFill>
          </a:ln>
        </p:spPr>
        <p:txBody>
          <a:bodyPr wrap="square">
            <a:spAutoFit/>
          </a:bodyPr>
          <a:lstStyle/>
          <a:p>
            <a:r>
              <a:rPr lang="en-US" sz="2400" dirty="0" smtClean="0"/>
              <a:t>Local gradient</a:t>
            </a:r>
            <a:endParaRPr lang="en-US" sz="2400" dirty="0"/>
          </a:p>
        </p:txBody>
      </p:sp>
      <p:cxnSp>
        <p:nvCxnSpPr>
          <p:cNvPr id="78" name="Straight Arrow Connector 77"/>
          <p:cNvCxnSpPr>
            <a:stCxn id="77" idx="0"/>
          </p:cNvCxnSpPr>
          <p:nvPr/>
        </p:nvCxnSpPr>
        <p:spPr>
          <a:xfrm flipV="1">
            <a:off x="4381500" y="4639056"/>
            <a:ext cx="1028700" cy="65696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5295610" y="5939840"/>
            <a:ext cx="3719288" cy="338554"/>
          </a:xfrm>
          <a:prstGeom prst="rect">
            <a:avLst/>
          </a:prstGeom>
        </p:spPr>
        <p:txBody>
          <a:bodyPr wrap="none">
            <a:spAutoFit/>
          </a:bodyPr>
          <a:lstStyle/>
          <a:p>
            <a:r>
              <a:rPr lang="en-US" sz="1600" dirty="0"/>
              <a:t>The gate receives this during </a:t>
            </a:r>
            <a:r>
              <a:rPr lang="en-US" sz="1600" dirty="0" err="1"/>
              <a:t>backprop</a:t>
            </a:r>
            <a:endParaRPr lang="en-US" sz="1600" dirty="0"/>
          </a:p>
        </p:txBody>
      </p:sp>
      <p:sp>
        <p:nvSpPr>
          <p:cNvPr id="92" name="Rectangle 91"/>
          <p:cNvSpPr/>
          <p:nvPr/>
        </p:nvSpPr>
        <p:spPr>
          <a:xfrm>
            <a:off x="1412999" y="5939840"/>
            <a:ext cx="3663182" cy="338554"/>
          </a:xfrm>
          <a:prstGeom prst="rect">
            <a:avLst/>
          </a:prstGeom>
        </p:spPr>
        <p:txBody>
          <a:bodyPr wrap="none">
            <a:spAutoFit/>
          </a:bodyPr>
          <a:lstStyle/>
          <a:p>
            <a:r>
              <a:rPr lang="en-US" sz="1600" dirty="0" smtClean="0"/>
              <a:t>Can be computed during forward pass</a:t>
            </a:r>
            <a:endParaRPr lang="en-US" sz="1600" dirty="0"/>
          </a:p>
        </p:txBody>
      </p:sp>
    </p:spTree>
    <p:extLst>
      <p:ext uri="{BB962C8B-B14F-4D97-AF65-F5344CB8AC3E}">
        <p14:creationId xmlns:p14="http://schemas.microsoft.com/office/powerpoint/2010/main" val="272051344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dirty="0" smtClean="0"/>
              <a:t>Dropout</a:t>
            </a:r>
          </a:p>
        </p:txBody>
      </p:sp>
      <p:sp>
        <p:nvSpPr>
          <p:cNvPr id="62467" name="Content Placeholder 2"/>
          <p:cNvSpPr>
            <a:spLocks noGrp="1"/>
          </p:cNvSpPr>
          <p:nvPr>
            <p:ph idx="1"/>
          </p:nvPr>
        </p:nvSpPr>
        <p:spPr>
          <a:xfrm>
            <a:off x="457200" y="990600"/>
            <a:ext cx="8229600" cy="5482936"/>
          </a:xfrm>
        </p:spPr>
        <p:txBody>
          <a:bodyPr/>
          <a:lstStyle/>
          <a:p>
            <a:endParaRPr lang="en-US" altLang="en-US" dirty="0" smtClean="0"/>
          </a:p>
        </p:txBody>
      </p:sp>
      <p:pic>
        <p:nvPicPr>
          <p:cNvPr id="624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44264"/>
            <a:ext cx="5181600" cy="283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1000" y="6473536"/>
            <a:ext cx="8382000" cy="338554"/>
          </a:xfrm>
          <a:prstGeom prst="rect">
            <a:avLst/>
          </a:prstGeom>
        </p:spPr>
        <p:txBody>
          <a:bodyPr wrap="square">
            <a:spAutoFit/>
          </a:bodyPr>
          <a:lstStyle/>
          <a:p>
            <a:r>
              <a:rPr lang="en-US" sz="1600" dirty="0"/>
              <a:t>Dropout: A simple way to prevent neural networks from </a:t>
            </a:r>
            <a:r>
              <a:rPr lang="en-US" sz="1600" dirty="0" err="1" smtClean="0"/>
              <a:t>overfitting</a:t>
            </a:r>
            <a:r>
              <a:rPr lang="en-US" sz="1600" dirty="0"/>
              <a:t> [</a:t>
            </a:r>
            <a:r>
              <a:rPr lang="en-US" sz="1600" dirty="0" smtClean="0">
                <a:hlinkClick r:id="rId4"/>
              </a:rPr>
              <a:t>Srivastava JMLR 2014</a:t>
            </a:r>
            <a:r>
              <a:rPr lang="en-US" sz="1600" dirty="0" smtClean="0"/>
              <a:t>]</a:t>
            </a:r>
            <a:endParaRPr lang="en-US" sz="1600" dirty="0"/>
          </a:p>
        </p:txBody>
      </p:sp>
      <p:sp>
        <p:nvSpPr>
          <p:cNvPr id="4" name="Rectangle 3"/>
          <p:cNvSpPr/>
          <p:nvPr/>
        </p:nvSpPr>
        <p:spPr>
          <a:xfrm>
            <a:off x="426609" y="3780491"/>
            <a:ext cx="8458200" cy="2862322"/>
          </a:xfrm>
          <a:prstGeom prst="rect">
            <a:avLst/>
          </a:prstGeom>
        </p:spPr>
        <p:txBody>
          <a:bodyPr wrap="square">
            <a:spAutoFit/>
          </a:bodyPr>
          <a:lstStyle/>
          <a:p>
            <a:r>
              <a:rPr lang="en-US" sz="2000" dirty="0" smtClean="0"/>
              <a:t>Intuition</a:t>
            </a:r>
            <a:r>
              <a:rPr lang="en-US" sz="2000" dirty="0"/>
              <a:t>: successful </a:t>
            </a:r>
            <a:r>
              <a:rPr lang="en-US" sz="2000" dirty="0" smtClean="0"/>
              <a:t>conspiracies</a:t>
            </a:r>
          </a:p>
          <a:p>
            <a:pPr marL="342900" indent="-342900">
              <a:buFont typeface="Arial" panose="020B0604020202020204" pitchFamily="34" charset="0"/>
              <a:buChar char="•"/>
            </a:pPr>
            <a:r>
              <a:rPr lang="en-US" sz="2000" dirty="0" smtClean="0"/>
              <a:t>50 people planning a conspiracy</a:t>
            </a:r>
          </a:p>
          <a:p>
            <a:endParaRPr lang="en-US" sz="2000" dirty="0" smtClean="0"/>
          </a:p>
          <a:p>
            <a:pPr marL="342900" indent="-342900">
              <a:buFont typeface="Arial" panose="020B0604020202020204" pitchFamily="34" charset="0"/>
              <a:buChar char="•"/>
            </a:pPr>
            <a:r>
              <a:rPr lang="en-US" sz="2000" dirty="0" smtClean="0"/>
              <a:t>Strategy A</a:t>
            </a:r>
            <a:r>
              <a:rPr lang="en-US" sz="2000" dirty="0"/>
              <a:t>: plan a big conspiracy involving 50 people</a:t>
            </a:r>
          </a:p>
          <a:p>
            <a:pPr marL="800100" lvl="1" indent="-342900">
              <a:buFont typeface="Arial" panose="020B0604020202020204" pitchFamily="34" charset="0"/>
              <a:buChar char="•"/>
            </a:pPr>
            <a:r>
              <a:rPr lang="en-US" sz="2000" dirty="0"/>
              <a:t>Likely to fail. 50 people need to play their parts correctly.</a:t>
            </a:r>
          </a:p>
          <a:p>
            <a:endParaRPr lang="en-US" sz="2000" dirty="0" smtClean="0"/>
          </a:p>
          <a:p>
            <a:pPr marL="342900" indent="-342900">
              <a:buFont typeface="Arial" panose="020B0604020202020204" pitchFamily="34" charset="0"/>
              <a:buChar char="•"/>
            </a:pPr>
            <a:r>
              <a:rPr lang="en-US" sz="2000" dirty="0" smtClean="0"/>
              <a:t>Strategy B: </a:t>
            </a:r>
            <a:r>
              <a:rPr lang="en-US" sz="2000" dirty="0"/>
              <a:t>plan 10 conspiracies each involving 5 people</a:t>
            </a:r>
          </a:p>
          <a:p>
            <a:pPr marL="800100" lvl="1" indent="-342900">
              <a:buFont typeface="Arial" panose="020B0604020202020204" pitchFamily="34" charset="0"/>
              <a:buChar char="•"/>
            </a:pPr>
            <a:r>
              <a:rPr lang="en-US" sz="2000" dirty="0"/>
              <a:t>Likely to succeed!</a:t>
            </a:r>
          </a:p>
          <a:p>
            <a:endParaRPr lang="en-US" sz="2000" dirty="0"/>
          </a:p>
        </p:txBody>
      </p:sp>
      <p:sp>
        <p:nvSpPr>
          <p:cNvPr id="5" name="Rectangle 4"/>
          <p:cNvSpPr/>
          <p:nvPr/>
        </p:nvSpPr>
        <p:spPr>
          <a:xfrm>
            <a:off x="533400" y="4475457"/>
            <a:ext cx="184731" cy="400110"/>
          </a:xfrm>
          <a:prstGeom prst="rect">
            <a:avLst/>
          </a:prstGeom>
        </p:spPr>
        <p:txBody>
          <a:bodyPr wrap="none">
            <a:spAutoFit/>
          </a:bodyPr>
          <a:lstStyle/>
          <a:p>
            <a:endParaRPr lang="en-US" sz="2000" dirty="0"/>
          </a:p>
        </p:txBody>
      </p:sp>
    </p:spTree>
    <p:extLst>
      <p:ext uri="{BB962C8B-B14F-4D97-AF65-F5344CB8AC3E}">
        <p14:creationId xmlns:p14="http://schemas.microsoft.com/office/powerpoint/2010/main" val="191220654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dirty="0" smtClean="0"/>
              <a:t>Dropout</a:t>
            </a:r>
          </a:p>
        </p:txBody>
      </p:sp>
      <p:sp>
        <p:nvSpPr>
          <p:cNvPr id="62467" name="Content Placeholder 2"/>
          <p:cNvSpPr>
            <a:spLocks noGrp="1"/>
          </p:cNvSpPr>
          <p:nvPr>
            <p:ph idx="1"/>
          </p:nvPr>
        </p:nvSpPr>
        <p:spPr/>
        <p:txBody>
          <a:bodyPr/>
          <a:lstStyle/>
          <a:p>
            <a:endParaRPr lang="en-US" altLang="en-US" dirty="0" smtClean="0"/>
          </a:p>
        </p:txBody>
      </p:sp>
      <p:pic>
        <p:nvPicPr>
          <p:cNvPr id="6246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600"/>
            <a:ext cx="4495800" cy="246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799" y="990600"/>
            <a:ext cx="3258917" cy="247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77171" y="5133281"/>
            <a:ext cx="5589655" cy="138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1000" y="6473536"/>
            <a:ext cx="8382000" cy="338554"/>
          </a:xfrm>
          <a:prstGeom prst="rect">
            <a:avLst/>
          </a:prstGeom>
        </p:spPr>
        <p:txBody>
          <a:bodyPr wrap="square">
            <a:spAutoFit/>
          </a:bodyPr>
          <a:lstStyle/>
          <a:p>
            <a:r>
              <a:rPr lang="en-US" sz="1600" dirty="0"/>
              <a:t>Dropout: A simple way to prevent neural networks from </a:t>
            </a:r>
            <a:r>
              <a:rPr lang="en-US" sz="1600" dirty="0" err="1" smtClean="0"/>
              <a:t>overfitting</a:t>
            </a:r>
            <a:r>
              <a:rPr lang="en-US" sz="1600" dirty="0"/>
              <a:t> [</a:t>
            </a:r>
            <a:r>
              <a:rPr lang="en-US" sz="1600" dirty="0" smtClean="0">
                <a:hlinkClick r:id="rId5"/>
              </a:rPr>
              <a:t>Srivastava JMLR 2014</a:t>
            </a:r>
            <a:r>
              <a:rPr lang="en-US" sz="1600" dirty="0" smtClean="0"/>
              <a:t>]</a:t>
            </a:r>
            <a:endParaRPr lang="en-US" sz="1600" dirty="0"/>
          </a:p>
        </p:txBody>
      </p:sp>
      <p:sp>
        <p:nvSpPr>
          <p:cNvPr id="3" name="Rectangle 2"/>
          <p:cNvSpPr/>
          <p:nvPr/>
        </p:nvSpPr>
        <p:spPr>
          <a:xfrm>
            <a:off x="4800600" y="3674476"/>
            <a:ext cx="3886200" cy="1323439"/>
          </a:xfrm>
          <a:prstGeom prst="rect">
            <a:avLst/>
          </a:prstGeom>
        </p:spPr>
        <p:txBody>
          <a:bodyPr wrap="square">
            <a:spAutoFit/>
          </a:bodyPr>
          <a:lstStyle/>
          <a:p>
            <a:r>
              <a:rPr lang="en-US" sz="2000" b="1" dirty="0" smtClean="0"/>
              <a:t>Main Idea</a:t>
            </a:r>
            <a:r>
              <a:rPr lang="en-US" sz="2000" dirty="0" smtClean="0"/>
              <a:t>: approximately </a:t>
            </a:r>
            <a:r>
              <a:rPr lang="en-US" sz="2000" dirty="0"/>
              <a:t>combining exponentially many different neural network architectures efficiently</a:t>
            </a:r>
          </a:p>
        </p:txBody>
      </p:sp>
      <p:pic>
        <p:nvPicPr>
          <p:cNvPr id="4" name="Picture 3"/>
          <p:cNvPicPr>
            <a:picLocks noChangeAspect="1"/>
          </p:cNvPicPr>
          <p:nvPr/>
        </p:nvPicPr>
        <p:blipFill>
          <a:blip r:embed="rId6"/>
          <a:stretch>
            <a:fillRect/>
          </a:stretch>
        </p:blipFill>
        <p:spPr>
          <a:xfrm>
            <a:off x="117232" y="3717877"/>
            <a:ext cx="4454767" cy="1236639"/>
          </a:xfrm>
          <a:prstGeom prst="rect">
            <a:avLst/>
          </a:prstGeom>
        </p:spPr>
      </p:pic>
    </p:spTree>
    <p:extLst>
      <p:ext uri="{BB962C8B-B14F-4D97-AF65-F5344CB8AC3E}">
        <p14:creationId xmlns:p14="http://schemas.microsoft.com/office/powerpoint/2010/main" val="25451347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Data </a:t>
            </a:r>
            <a:r>
              <a:rPr lang="en-US" altLang="en-US" dirty="0" smtClean="0"/>
              <a:t>Augmentation (Jittering)</a:t>
            </a:r>
            <a:endParaRPr lang="en-US" dirty="0"/>
          </a:p>
        </p:txBody>
      </p:sp>
      <p:sp>
        <p:nvSpPr>
          <p:cNvPr id="3" name="Content Placeholder 2"/>
          <p:cNvSpPr>
            <a:spLocks noGrp="1"/>
          </p:cNvSpPr>
          <p:nvPr>
            <p:ph idx="1"/>
          </p:nvPr>
        </p:nvSpPr>
        <p:spPr/>
        <p:txBody>
          <a:bodyPr/>
          <a:lstStyle/>
          <a:p>
            <a:r>
              <a:rPr lang="en-US" dirty="0" smtClean="0"/>
              <a:t>Create </a:t>
            </a:r>
            <a:r>
              <a:rPr lang="en-US" i="1" dirty="0" smtClean="0"/>
              <a:t>virtual</a:t>
            </a:r>
            <a:r>
              <a:rPr lang="en-US" dirty="0" smtClean="0"/>
              <a:t> training samples</a:t>
            </a:r>
          </a:p>
          <a:p>
            <a:pPr lvl="1"/>
            <a:r>
              <a:rPr lang="en-US" dirty="0" smtClean="0"/>
              <a:t>Horizontal flip</a:t>
            </a:r>
          </a:p>
          <a:p>
            <a:pPr lvl="1"/>
            <a:r>
              <a:rPr lang="en-US" dirty="0" smtClean="0"/>
              <a:t>Random crop</a:t>
            </a:r>
          </a:p>
          <a:p>
            <a:pPr lvl="1"/>
            <a:r>
              <a:rPr lang="en-US" dirty="0" smtClean="0"/>
              <a:t>Color casting</a:t>
            </a:r>
          </a:p>
          <a:p>
            <a:pPr lvl="1"/>
            <a:r>
              <a:rPr lang="en-US" dirty="0" smtClean="0"/>
              <a:t>Geometric distortion</a:t>
            </a:r>
            <a:endParaRPr lang="en-US" dirty="0"/>
          </a:p>
        </p:txBody>
      </p:sp>
      <p:pic>
        <p:nvPicPr>
          <p:cNvPr id="4" name="Content Placeholder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4343400" y="1635663"/>
            <a:ext cx="4800600" cy="5194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226200" y="6393325"/>
            <a:ext cx="3117200" cy="369332"/>
          </a:xfrm>
          <a:prstGeom prst="rect">
            <a:avLst/>
          </a:prstGeom>
        </p:spPr>
        <p:txBody>
          <a:bodyPr wrap="none">
            <a:spAutoFit/>
          </a:bodyPr>
          <a:lstStyle/>
          <a:p>
            <a:r>
              <a:rPr lang="en-US" dirty="0"/>
              <a:t>Deep </a:t>
            </a:r>
            <a:r>
              <a:rPr lang="en-US" dirty="0" smtClean="0"/>
              <a:t>Image [</a:t>
            </a:r>
            <a:r>
              <a:rPr lang="en-US" dirty="0" smtClean="0">
                <a:hlinkClick r:id="rId3"/>
              </a:rPr>
              <a:t>Wu et al. 2015</a:t>
            </a:r>
            <a:r>
              <a:rPr lang="en-US" dirty="0" smtClean="0"/>
              <a:t>]</a:t>
            </a:r>
            <a:endParaRPr lang="en-US" dirty="0"/>
          </a:p>
        </p:txBody>
      </p:sp>
    </p:spTree>
    <p:extLst>
      <p:ext uri="{BB962C8B-B14F-4D97-AF65-F5344CB8AC3E}">
        <p14:creationId xmlns:p14="http://schemas.microsoft.com/office/powerpoint/2010/main" val="1012596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4565651" y="2000240"/>
            <a:ext cx="4421188" cy="2781300"/>
          </a:xfrm>
          <a:prstGeom prst="rect">
            <a:avLst/>
          </a:prstGeom>
          <a:noFill/>
          <a:ln w="9525">
            <a:noFill/>
            <a:round/>
            <a:headEnd/>
            <a:tailEnd/>
          </a:ln>
          <a:effectLst/>
        </p:spPr>
      </p:pic>
      <p:pic>
        <p:nvPicPr>
          <p:cNvPr id="4" name="Picture 3"/>
          <p:cNvPicPr>
            <a:picLocks noChangeAspect="1" noChangeArrowheads="1"/>
          </p:cNvPicPr>
          <p:nvPr/>
        </p:nvPicPr>
        <p:blipFill>
          <a:blip r:embed="rId3" cstate="print"/>
          <a:srcRect/>
          <a:stretch>
            <a:fillRect/>
          </a:stretch>
        </p:blipFill>
        <p:spPr bwMode="auto">
          <a:xfrm>
            <a:off x="157169" y="2192328"/>
            <a:ext cx="4033837" cy="2286000"/>
          </a:xfrm>
          <a:prstGeom prst="rect">
            <a:avLst/>
          </a:prstGeom>
          <a:noFill/>
          <a:ln w="9525">
            <a:noFill/>
            <a:round/>
            <a:headEnd/>
            <a:tailEnd/>
          </a:ln>
          <a:effectLst/>
        </p:spPr>
      </p:pic>
      <p:sp>
        <p:nvSpPr>
          <p:cNvPr id="5" name="TextBox 4"/>
          <p:cNvSpPr txBox="1"/>
          <p:nvPr/>
        </p:nvSpPr>
        <p:spPr>
          <a:xfrm>
            <a:off x="533400" y="5725236"/>
            <a:ext cx="10288287" cy="523164"/>
          </a:xfrm>
          <a:prstGeom prst="rect">
            <a:avLst/>
          </a:prstGeom>
          <a:noFill/>
        </p:spPr>
        <p:txBody>
          <a:bodyPr wrap="square" lIns="91380" tIns="45692" rIns="91380" bIns="45692" rtlCol="0">
            <a:spAutoFit/>
          </a:bodyPr>
          <a:lstStyle/>
          <a:p>
            <a:r>
              <a:rPr lang="en-US" sz="2800" dirty="0">
                <a:solidFill>
                  <a:prstClr val="black"/>
                </a:solidFill>
                <a:latin typeface="Arial" pitchFamily="34" charset="0"/>
                <a:cs typeface="Arial" pitchFamily="34" charset="0"/>
              </a:rPr>
              <a:t>Only some of the </a:t>
            </a:r>
            <a:r>
              <a:rPr lang="en-US" sz="2800" dirty="0" smtClean="0">
                <a:solidFill>
                  <a:prstClr val="black"/>
                </a:solidFill>
                <a:latin typeface="Arial" pitchFamily="34" charset="0"/>
                <a:cs typeface="Arial" pitchFamily="34" charset="0"/>
              </a:rPr>
              <a:t>matches are </a:t>
            </a:r>
            <a:r>
              <a:rPr lang="en-US" sz="2800" dirty="0">
                <a:solidFill>
                  <a:prstClr val="black"/>
                </a:solidFill>
                <a:latin typeface="Arial" pitchFamily="34" charset="0"/>
                <a:cs typeface="Arial" pitchFamily="34" charset="0"/>
              </a:rPr>
              <a:t>mutually consistent</a:t>
            </a:r>
          </a:p>
        </p:txBody>
      </p:sp>
      <p:sp>
        <p:nvSpPr>
          <p:cNvPr id="6" name="TextBox 5"/>
          <p:cNvSpPr txBox="1"/>
          <p:nvPr/>
        </p:nvSpPr>
        <p:spPr>
          <a:xfrm>
            <a:off x="6591798" y="6553200"/>
            <a:ext cx="2628405" cy="369332"/>
          </a:xfrm>
          <a:prstGeom prst="rect">
            <a:avLst/>
          </a:prstGeom>
          <a:noFill/>
        </p:spPr>
        <p:txBody>
          <a:bodyPr wrap="square" lIns="91380" tIns="45692" rIns="91380" bIns="45692" rtlCol="0">
            <a:spAutoFit/>
          </a:bodyPr>
          <a:lstStyle/>
          <a:p>
            <a:r>
              <a:rPr lang="en-US" dirty="0" smtClean="0"/>
              <a:t>Slide credit: </a:t>
            </a:r>
            <a:r>
              <a:rPr lang="en-US" dirty="0" err="1" smtClean="0"/>
              <a:t>Ondrej</a:t>
            </a:r>
            <a:r>
              <a:rPr lang="en-US" dirty="0" smtClean="0"/>
              <a:t> Chum</a:t>
            </a:r>
            <a:endParaRPr lang="en-US" dirty="0"/>
          </a:p>
        </p:txBody>
      </p:sp>
      <p:sp>
        <p:nvSpPr>
          <p:cNvPr id="8" name="Title 1"/>
          <p:cNvSpPr txBox="1">
            <a:spLocks/>
          </p:cNvSpPr>
          <p:nvPr/>
        </p:nvSpPr>
        <p:spPr>
          <a:xfrm>
            <a:off x="450851" y="76200"/>
            <a:ext cx="8229600" cy="1143000"/>
          </a:xfrm>
          <a:prstGeom prst="rect">
            <a:avLst/>
          </a:prstGeom>
        </p:spPr>
        <p:txBody>
          <a:bodyPr vert="horz" lIns="91380" tIns="45692" rIns="91380" bIns="45692" rtlCol="0" anchor="ctr">
            <a:normAutofit/>
          </a:bodyPr>
          <a:lstStyle>
            <a:lvl1pPr algn="ctr" defTabSz="913832" rtl="0" eaLnBrk="1" latinLnBrk="0" hangingPunct="1">
              <a:spcBef>
                <a:spcPct val="0"/>
              </a:spcBef>
              <a:buNone/>
              <a:defRPr sz="4400" kern="1200">
                <a:solidFill>
                  <a:schemeClr val="tx1"/>
                </a:solidFill>
                <a:latin typeface="+mj-lt"/>
                <a:ea typeface="+mj-ea"/>
                <a:cs typeface="+mj-cs"/>
              </a:defRPr>
            </a:lvl1pPr>
          </a:lstStyle>
          <a:p>
            <a:r>
              <a:rPr lang="en-US" sz="3800" smtClean="0">
                <a:latin typeface="Arial" pitchFamily="34" charset="0"/>
                <a:cs typeface="Arial" pitchFamily="34" charset="0"/>
              </a:rPr>
              <a:t>Spatial Verification</a:t>
            </a:r>
            <a:endParaRPr lang="en-US" sz="3800" dirty="0">
              <a:latin typeface="Arial" pitchFamily="34" charset="0"/>
              <a:cs typeface="Arial" pitchFamily="34" charset="0"/>
            </a:endParaRPr>
          </a:p>
        </p:txBody>
      </p:sp>
      <p:sp>
        <p:nvSpPr>
          <p:cNvPr id="9" name="TextBox 8"/>
          <p:cNvSpPr txBox="1"/>
          <p:nvPr/>
        </p:nvSpPr>
        <p:spPr>
          <a:xfrm>
            <a:off x="381000" y="2221468"/>
            <a:ext cx="1371600" cy="369332"/>
          </a:xfrm>
          <a:prstGeom prst="rect">
            <a:avLst/>
          </a:prstGeom>
          <a:noFill/>
        </p:spPr>
        <p:txBody>
          <a:bodyPr wrap="square" rtlCol="0">
            <a:spAutoFit/>
          </a:bodyPr>
          <a:lstStyle/>
          <a:p>
            <a:pPr algn="ctr"/>
            <a:r>
              <a:rPr lang="en-US" dirty="0" smtClean="0"/>
              <a:t>Query</a:t>
            </a:r>
            <a:endParaRPr lang="en-US" dirty="0"/>
          </a:p>
        </p:txBody>
      </p:sp>
      <p:sp>
        <p:nvSpPr>
          <p:cNvPr id="10" name="TextBox 9"/>
          <p:cNvSpPr txBox="1"/>
          <p:nvPr/>
        </p:nvSpPr>
        <p:spPr>
          <a:xfrm>
            <a:off x="4953000" y="2209800"/>
            <a:ext cx="1371600" cy="369332"/>
          </a:xfrm>
          <a:prstGeom prst="rect">
            <a:avLst/>
          </a:prstGeom>
          <a:noFill/>
        </p:spPr>
        <p:txBody>
          <a:bodyPr wrap="square" rtlCol="0">
            <a:spAutoFit/>
          </a:bodyPr>
          <a:lstStyle/>
          <a:p>
            <a:pPr algn="ctr"/>
            <a:r>
              <a:rPr lang="en-US" dirty="0" smtClean="0"/>
              <a:t>Query</a:t>
            </a:r>
            <a:endParaRPr lang="en-US" dirty="0"/>
          </a:p>
        </p:txBody>
      </p:sp>
      <p:sp>
        <p:nvSpPr>
          <p:cNvPr id="11" name="TextBox 10"/>
          <p:cNvSpPr txBox="1"/>
          <p:nvPr/>
        </p:nvSpPr>
        <p:spPr>
          <a:xfrm>
            <a:off x="1981200" y="4477660"/>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2" name="TextBox 11"/>
          <p:cNvSpPr txBox="1"/>
          <p:nvPr/>
        </p:nvSpPr>
        <p:spPr>
          <a:xfrm>
            <a:off x="6629400" y="4763869"/>
            <a:ext cx="2590800" cy="646331"/>
          </a:xfrm>
          <a:prstGeom prst="rect">
            <a:avLst/>
          </a:prstGeom>
          <a:noFill/>
        </p:spPr>
        <p:txBody>
          <a:bodyPr wrap="square" rtlCol="0">
            <a:spAutoFit/>
          </a:bodyPr>
          <a:lstStyle/>
          <a:p>
            <a:pPr algn="ctr"/>
            <a:r>
              <a:rPr lang="en-US" dirty="0" smtClean="0"/>
              <a:t>DB image with high </a:t>
            </a:r>
            <a:r>
              <a:rPr lang="en-US" dirty="0" err="1" smtClean="0"/>
              <a:t>BoW</a:t>
            </a:r>
            <a:r>
              <a:rPr lang="en-US" dirty="0" smtClean="0"/>
              <a:t> similarity</a:t>
            </a:r>
            <a:endParaRPr lang="en-US" dirty="0"/>
          </a:p>
        </p:txBody>
      </p:sp>
      <p:sp>
        <p:nvSpPr>
          <p:cNvPr id="13" name="Slide Number Placeholder 12"/>
          <p:cNvSpPr>
            <a:spLocks noGrp="1"/>
          </p:cNvSpPr>
          <p:nvPr>
            <p:ph type="sldNum" sz="quarter" idx="12"/>
          </p:nvPr>
        </p:nvSpPr>
        <p:spPr/>
        <p:txBody>
          <a:bodyPr/>
          <a:lstStyle/>
          <a:p>
            <a:fld id="{24DC6FD6-FF4C-4A07-A6C4-69E6F02FB222}" type="slidenum">
              <a:rPr lang="en-US" smtClean="0">
                <a:solidFill>
                  <a:prstClr val="black">
                    <a:tint val="75000"/>
                  </a:prstClr>
                </a:solidFill>
              </a:rPr>
              <a:pPr/>
              <a:t>9</a:t>
            </a:fld>
            <a:endParaRPr lang="en-US">
              <a:solidFill>
                <a:prstClr val="black">
                  <a:tint val="75000"/>
                </a:prstClr>
              </a:solidFill>
            </a:endParaRPr>
          </a:p>
        </p:txBody>
      </p:sp>
    </p:spTree>
    <p:extLst>
      <p:ext uri="{BB962C8B-B14F-4D97-AF65-F5344CB8AC3E}">
        <p14:creationId xmlns:p14="http://schemas.microsoft.com/office/powerpoint/2010/main" val="11816638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dirty="0"/>
              <a:t>Parametric Rectified Linear Unit</a:t>
            </a:r>
            <a:endParaRPr lang="en-US" altLang="en-US" dirty="0" smtClean="0"/>
          </a:p>
        </p:txBody>
      </p:sp>
      <p:sp>
        <p:nvSpPr>
          <p:cNvPr id="65539" name="Content Placeholder 2"/>
          <p:cNvSpPr>
            <a:spLocks noGrp="1"/>
          </p:cNvSpPr>
          <p:nvPr>
            <p:ph idx="1"/>
          </p:nvPr>
        </p:nvSpPr>
        <p:spPr/>
        <p:txBody>
          <a:bodyPr/>
          <a:lstStyle/>
          <a:p>
            <a:endParaRPr lang="en-US" altLang="en-US" dirty="0" smtClean="0"/>
          </a:p>
        </p:txBody>
      </p:sp>
      <p:pic>
        <p:nvPicPr>
          <p:cNvPr id="6554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6362" y="990600"/>
            <a:ext cx="6391275" cy="27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633534" y="6254126"/>
            <a:ext cx="5876930" cy="523220"/>
          </a:xfrm>
          <a:prstGeom prst="rect">
            <a:avLst/>
          </a:prstGeom>
        </p:spPr>
        <p:txBody>
          <a:bodyPr wrap="none">
            <a:spAutoFit/>
          </a:bodyPr>
          <a:lstStyle/>
          <a:p>
            <a:pPr algn="ctr"/>
            <a:r>
              <a:rPr lang="en-US" sz="1400" dirty="0">
                <a:solidFill>
                  <a:srgbClr val="000000"/>
                </a:solidFill>
                <a:latin typeface="Lucida Grande"/>
              </a:rPr>
              <a:t>Delving Deep into Rectifiers: Surpassing Human-Level Performance on </a:t>
            </a:r>
            <a:endParaRPr lang="en-US" sz="1400" dirty="0" smtClean="0">
              <a:solidFill>
                <a:srgbClr val="000000"/>
              </a:solidFill>
              <a:latin typeface="Lucida Grande"/>
            </a:endParaRPr>
          </a:p>
          <a:p>
            <a:pPr algn="ctr"/>
            <a:r>
              <a:rPr lang="en-US" sz="1400" dirty="0" err="1" smtClean="0">
                <a:solidFill>
                  <a:srgbClr val="000000"/>
                </a:solidFill>
                <a:latin typeface="Lucida Grande"/>
              </a:rPr>
              <a:t>ImageNet</a:t>
            </a:r>
            <a:r>
              <a:rPr lang="en-US" sz="1400" dirty="0" smtClean="0">
                <a:solidFill>
                  <a:srgbClr val="000000"/>
                </a:solidFill>
                <a:latin typeface="Lucida Grande"/>
              </a:rPr>
              <a:t> Classification [</a:t>
            </a:r>
            <a:r>
              <a:rPr lang="en-US" sz="1400" dirty="0" smtClean="0">
                <a:solidFill>
                  <a:srgbClr val="000000"/>
                </a:solidFill>
                <a:latin typeface="Lucida Grande"/>
                <a:hlinkClick r:id="rId3"/>
              </a:rPr>
              <a:t>He et al. 2015</a:t>
            </a:r>
            <a:r>
              <a:rPr lang="en-US" sz="1400" dirty="0" smtClean="0">
                <a:solidFill>
                  <a:srgbClr val="000000"/>
                </a:solidFill>
                <a:latin typeface="Lucida Grande"/>
              </a:rPr>
              <a:t>] </a:t>
            </a:r>
            <a:endParaRPr lang="en-US" sz="1400" dirty="0"/>
          </a:p>
        </p:txBody>
      </p:sp>
      <p:pic>
        <p:nvPicPr>
          <p:cNvPr id="3" name="Picture 2"/>
          <p:cNvPicPr>
            <a:picLocks noChangeAspect="1"/>
          </p:cNvPicPr>
          <p:nvPr/>
        </p:nvPicPr>
        <p:blipFill>
          <a:blip r:embed="rId4"/>
          <a:stretch>
            <a:fillRect/>
          </a:stretch>
        </p:blipFill>
        <p:spPr>
          <a:xfrm>
            <a:off x="1376362" y="3894585"/>
            <a:ext cx="6400800" cy="2213043"/>
          </a:xfrm>
          <a:prstGeom prst="rect">
            <a:avLst/>
          </a:prstGeom>
        </p:spPr>
      </p:pic>
    </p:spTree>
    <p:extLst>
      <p:ext uri="{BB962C8B-B14F-4D97-AF65-F5344CB8AC3E}">
        <p14:creationId xmlns:p14="http://schemas.microsoft.com/office/powerpoint/2010/main" val="309563280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dirty="0" smtClean="0"/>
              <a:t>Batch Normalization</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9574" y="4592595"/>
            <a:ext cx="5784850" cy="1663700"/>
          </a:xfrm>
        </p:spPr>
      </p:pic>
      <p:pic>
        <p:nvPicPr>
          <p:cNvPr id="6451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0087" y="914400"/>
            <a:ext cx="52038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061023" y="6334780"/>
            <a:ext cx="5021952" cy="523220"/>
          </a:xfrm>
          <a:prstGeom prst="rect">
            <a:avLst/>
          </a:prstGeom>
        </p:spPr>
        <p:txBody>
          <a:bodyPr wrap="none">
            <a:spAutoFit/>
          </a:bodyPr>
          <a:lstStyle/>
          <a:p>
            <a:r>
              <a:rPr lang="en-US" sz="1400" dirty="0"/>
              <a:t>Batch Normalization: Accelerating Deep Network Training </a:t>
            </a:r>
            <a:r>
              <a:rPr lang="en-US" sz="1400" dirty="0" smtClean="0"/>
              <a:t>by </a:t>
            </a:r>
          </a:p>
          <a:p>
            <a:r>
              <a:rPr lang="en-US" sz="1400" dirty="0" smtClean="0"/>
              <a:t>Reducing </a:t>
            </a:r>
            <a:r>
              <a:rPr lang="en-US" sz="1400" dirty="0"/>
              <a:t>Internal Covariate </a:t>
            </a:r>
            <a:r>
              <a:rPr lang="en-US" sz="1400" dirty="0" smtClean="0"/>
              <a:t>Shift [</a:t>
            </a:r>
            <a:r>
              <a:rPr lang="en-US" sz="1400" dirty="0" err="1">
                <a:hlinkClick r:id="rId4"/>
              </a:rPr>
              <a:t>Ioffe</a:t>
            </a:r>
            <a:r>
              <a:rPr lang="en-US" sz="1400" dirty="0">
                <a:hlinkClick r:id="rId4"/>
              </a:rPr>
              <a:t> and </a:t>
            </a:r>
            <a:r>
              <a:rPr lang="en-US" sz="1400" dirty="0" err="1" smtClean="0">
                <a:hlinkClick r:id="rId4"/>
              </a:rPr>
              <a:t>Szegedy</a:t>
            </a:r>
            <a:r>
              <a:rPr lang="en-US" sz="1400" dirty="0" smtClean="0">
                <a:hlinkClick r:id="rId4"/>
              </a:rPr>
              <a:t> 2015</a:t>
            </a:r>
            <a:r>
              <a:rPr lang="en-US" sz="1400" dirty="0" smtClean="0"/>
              <a:t>]</a:t>
            </a:r>
            <a:endParaRPr lang="en-US" sz="1400" dirty="0"/>
          </a:p>
        </p:txBody>
      </p:sp>
    </p:spTree>
    <p:extLst>
      <p:ext uri="{BB962C8B-B14F-4D97-AF65-F5344CB8AC3E}">
        <p14:creationId xmlns:p14="http://schemas.microsoft.com/office/powerpoint/2010/main" val="108259283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dirty="0" smtClean="0"/>
              <a:t>Things to remember</a:t>
            </a:r>
            <a:endParaRPr lang="en-US" dirty="0"/>
          </a:p>
        </p:txBody>
      </p:sp>
      <p:sp>
        <p:nvSpPr>
          <p:cNvPr id="3" name="Content Placeholder 2"/>
          <p:cNvSpPr>
            <a:spLocks noGrp="1"/>
          </p:cNvSpPr>
          <p:nvPr>
            <p:ph idx="1"/>
          </p:nvPr>
        </p:nvSpPr>
        <p:spPr/>
        <p:txBody>
          <a:bodyPr/>
          <a:lstStyle/>
          <a:p>
            <a:pPr>
              <a:defRPr/>
            </a:pPr>
            <a:r>
              <a:rPr lang="en-US" dirty="0"/>
              <a:t>Visual categorization help transfer knowledge</a:t>
            </a:r>
          </a:p>
          <a:p>
            <a:pPr lvl="1"/>
            <a:endParaRPr lang="en-US" dirty="0" smtClean="0"/>
          </a:p>
          <a:p>
            <a:pPr lvl="1"/>
            <a:endParaRPr lang="en-US" dirty="0"/>
          </a:p>
          <a:p>
            <a:r>
              <a:rPr lang="en-US" dirty="0" smtClean="0"/>
              <a:t>Convolutional neural networks</a:t>
            </a:r>
          </a:p>
          <a:p>
            <a:pPr lvl="1"/>
            <a:r>
              <a:rPr lang="en-US" altLang="zh-TW" dirty="0" smtClean="0"/>
              <a:t>A cascade of </a:t>
            </a:r>
            <a:r>
              <a:rPr lang="en-US" altLang="zh-TW" dirty="0" err="1" smtClean="0"/>
              <a:t>conv</a:t>
            </a:r>
            <a:r>
              <a:rPr lang="en-US" altLang="zh-TW" dirty="0" smtClean="0"/>
              <a:t> + </a:t>
            </a:r>
            <a:r>
              <a:rPr lang="en-US" altLang="zh-TW" dirty="0" err="1" smtClean="0"/>
              <a:t>ReLU</a:t>
            </a:r>
            <a:r>
              <a:rPr lang="en-US" altLang="zh-TW" dirty="0" smtClean="0"/>
              <a:t> + pool</a:t>
            </a:r>
          </a:p>
          <a:p>
            <a:pPr lvl="1"/>
            <a:r>
              <a:rPr lang="en-US" altLang="zh-TW" dirty="0" smtClean="0"/>
              <a:t>Representation learning</a:t>
            </a:r>
          </a:p>
          <a:p>
            <a:pPr lvl="1"/>
            <a:r>
              <a:rPr lang="en-US" altLang="zh-TW" dirty="0" smtClean="0"/>
              <a:t>Advanced architectures</a:t>
            </a:r>
          </a:p>
          <a:p>
            <a:pPr lvl="1"/>
            <a:r>
              <a:rPr lang="en-US" altLang="zh-TW" dirty="0" smtClean="0"/>
              <a:t>Tricks for training CNN</a:t>
            </a:r>
            <a:endParaRPr lang="en-US" dirty="0"/>
          </a:p>
          <a:p>
            <a:endParaRPr lang="en-US" dirty="0"/>
          </a:p>
        </p:txBody>
      </p:sp>
    </p:spTree>
    <p:extLst>
      <p:ext uri="{BB962C8B-B14F-4D97-AF65-F5344CB8AC3E}">
        <p14:creationId xmlns:p14="http://schemas.microsoft.com/office/powerpoint/2010/main" val="23008098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3117</TotalTime>
  <Words>3067</Words>
  <Application>Microsoft Office PowerPoint</Application>
  <PresentationFormat>On-screen Show (4:3)</PresentationFormat>
  <Paragraphs>720</Paragraphs>
  <Slides>92</Slides>
  <Notes>31</Notes>
  <HiddenSlides>1</HiddenSlides>
  <MMClips>2</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92</vt:i4>
      </vt:variant>
    </vt:vector>
  </HeadingPairs>
  <TitlesOfParts>
    <vt:vector size="108" baseType="lpstr">
      <vt:lpstr>Lucida Grande</vt:lpstr>
      <vt:lpstr>ＭＳ Ｐゴシック</vt:lpstr>
      <vt:lpstr>ＭＳ Ｐゴシック</vt:lpstr>
      <vt:lpstr>新細明體</vt:lpstr>
      <vt:lpstr>Adobe Caslon Pro</vt:lpstr>
      <vt:lpstr>Arial</vt:lpstr>
      <vt:lpstr>Arial</vt:lpstr>
      <vt:lpstr>Calibri</vt:lpstr>
      <vt:lpstr>Calibri Light</vt:lpstr>
      <vt:lpstr>Cambria Math</vt:lpstr>
      <vt:lpstr>Myriad Pro</vt:lpstr>
      <vt:lpstr>Times New Roman</vt:lpstr>
      <vt:lpstr>Trebuchet MS</vt:lpstr>
      <vt:lpstr>Wingdings</vt:lpstr>
      <vt:lpstr>Office Theme</vt:lpstr>
      <vt:lpstr>Equation</vt:lpstr>
      <vt:lpstr>Category Recognition</vt:lpstr>
      <vt:lpstr>Administrative stuffs</vt:lpstr>
      <vt:lpstr>Today’s class</vt:lpstr>
      <vt:lpstr>PowerPoint Presentation</vt:lpstr>
      <vt:lpstr>PowerPoint Presentation</vt:lpstr>
      <vt:lpstr>Instance recognition</vt:lpstr>
      <vt:lpstr>Instance recognition: remaining issues</vt:lpstr>
      <vt:lpstr>Spatial Verification</vt:lpstr>
      <vt:lpstr>PowerPoint Presentation</vt:lpstr>
      <vt:lpstr>Spatial Verification: two basic strategies</vt:lpstr>
      <vt:lpstr>RANSAC verification</vt:lpstr>
      <vt:lpstr>Recall: Fitting an affine transformation</vt:lpstr>
      <vt:lpstr>RANSAC verification</vt:lpstr>
      <vt:lpstr>Video Google System</vt:lpstr>
      <vt:lpstr>Example Applications</vt:lpstr>
      <vt:lpstr>Application: Large-Scale Retrieval</vt:lpstr>
      <vt:lpstr>Web Demo: Movie Poster Recognition</vt:lpstr>
      <vt:lpstr>PowerPoint Presentation</vt:lpstr>
      <vt:lpstr>Spatial Verification: two basic strategies</vt:lpstr>
      <vt:lpstr>Voting: Generalized Hough Transform</vt:lpstr>
      <vt:lpstr>Voting: Generalized Hough Transform</vt:lpstr>
      <vt:lpstr>Gen Hough Transform details (Lowe’s system)</vt:lpstr>
      <vt:lpstr>PowerPoint Presentation</vt:lpstr>
      <vt:lpstr>Recall: difficulties of voting</vt:lpstr>
      <vt:lpstr>PowerPoint Presentation</vt:lpstr>
      <vt:lpstr>What else can we borrow from text retrieval?</vt:lpstr>
      <vt:lpstr>tf-idf weighting</vt:lpstr>
      <vt:lpstr>Query expansion</vt:lpstr>
      <vt:lpstr>Query Expansion</vt:lpstr>
      <vt:lpstr>Recognition via alignment</vt:lpstr>
      <vt:lpstr>Making the Sky Searchable:  Fast Geometric Hashing for Automated Astrometry</vt:lpstr>
      <vt:lpstr>Example</vt:lpstr>
      <vt:lpstr>PowerPoint Presentation</vt:lpstr>
      <vt:lpstr>PowerPoint Presentation</vt:lpstr>
      <vt:lpstr>Things to remember</vt:lpstr>
      <vt:lpstr>Discussion – Think-pair-share</vt:lpstr>
      <vt:lpstr>Image Categorization: Training phase</vt:lpstr>
      <vt:lpstr>Image Categorization: Testing phase</vt:lpstr>
      <vt:lpstr>Image categorization</vt:lpstr>
      <vt:lpstr>Image categorization</vt:lpstr>
      <vt:lpstr>Image categorization</vt:lpstr>
      <vt:lpstr>Image categorization</vt:lpstr>
      <vt:lpstr>Image categorization</vt:lpstr>
      <vt:lpstr>Image categorization</vt:lpstr>
      <vt:lpstr>Image categorization</vt:lpstr>
      <vt:lpstr>Features are the Keys</vt:lpstr>
      <vt:lpstr>Learning a Hierarchy of Feature Extractors </vt:lpstr>
      <vt:lpstr>Biological neuron and Perceptrons</vt:lpstr>
      <vt:lpstr>Simple, Complex and Hypercomplex cells </vt:lpstr>
      <vt:lpstr>Hubel/Wiesel Architecture and Multi-layer Neural Network</vt:lpstr>
      <vt:lpstr>Multi-layer Neural Network</vt:lpstr>
      <vt:lpstr>Convolutional Neural Networks</vt:lpstr>
      <vt:lpstr>CNN: Local Connectivity</vt:lpstr>
      <vt:lpstr>CNN: Weight Sharing</vt:lpstr>
      <vt:lpstr>CNN with multiple input channels</vt:lpstr>
      <vt:lpstr>CNN with multiple output maps</vt:lpstr>
      <vt:lpstr>Putting them together</vt:lpstr>
      <vt:lpstr>Neocognitron [Fukushima, Biological Cybernetics 1980]</vt:lpstr>
      <vt:lpstr>LeNet [LeCun et al. 1998]</vt:lpstr>
      <vt:lpstr>What is a Convolution?</vt:lpstr>
      <vt:lpstr>Convolutional Neural Networks</vt:lpstr>
      <vt:lpstr>Convolutional Neural Networks</vt:lpstr>
      <vt:lpstr>Convolutional Neural Networks</vt:lpstr>
      <vt:lpstr>Convolutional Neural Networks</vt:lpstr>
      <vt:lpstr>Convolutional Neural Networks</vt:lpstr>
      <vt:lpstr>Convolutional Neural Networks</vt:lpstr>
      <vt:lpstr>Engineered vs. learned features</vt:lpstr>
      <vt:lpstr>PowerPoint Presentation</vt:lpstr>
      <vt:lpstr>PowerPoint Presentation</vt:lpstr>
      <vt:lpstr>SIFT Descriptor</vt:lpstr>
      <vt:lpstr>SIFT Descriptor</vt:lpstr>
      <vt:lpstr>Spatial Pyramid Matching</vt:lpstr>
      <vt:lpstr>Deformable Part Model</vt:lpstr>
      <vt:lpstr>AlexNet</vt:lpstr>
      <vt:lpstr>Using CNN for Image Classification</vt:lpstr>
      <vt:lpstr>Progress on ImageNet</vt:lpstr>
      <vt:lpstr>VGG-Net</vt:lpstr>
      <vt:lpstr>VGG-Net</vt:lpstr>
      <vt:lpstr>ResNet</vt:lpstr>
      <vt:lpstr>DenseNet</vt:lpstr>
      <vt:lpstr>Training Convolutional Neural Networks</vt:lpstr>
      <vt:lpstr>Training CNN with gradient descent</vt:lpstr>
      <vt:lpstr>An Illustrative example</vt:lpstr>
      <vt:lpstr>f(x, y,z)=(x+y)z=qz</vt:lpstr>
      <vt:lpstr>f(x, y,z)=(x+y)z=qz</vt:lpstr>
      <vt:lpstr>Backpropagation (recursive chain rule)</vt:lpstr>
      <vt:lpstr>Dropout</vt:lpstr>
      <vt:lpstr>Dropout</vt:lpstr>
      <vt:lpstr>Data Augmentation (Jittering)</vt:lpstr>
      <vt:lpstr>Parametric Rectified Linear Unit</vt:lpstr>
      <vt:lpstr>Batch Normalization</vt:lpstr>
      <vt:lpstr>Things to remember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Huang Jia-Bin</dc:creator>
  <cp:lastModifiedBy>Huang Jia-Bin</cp:lastModifiedBy>
  <cp:revision>126</cp:revision>
  <dcterms:created xsi:type="dcterms:W3CDTF">2016-08-19T16:11:18Z</dcterms:created>
  <dcterms:modified xsi:type="dcterms:W3CDTF">2017-01-26T06:19:47Z</dcterms:modified>
</cp:coreProperties>
</file>